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60"/>
  </p:normalViewPr>
  <p:slideViewPr>
    <p:cSldViewPr snapToGrid="0">
      <p:cViewPr varScale="1">
        <p:scale>
          <a:sx n="113" d="100"/>
          <a:sy n="113" d="100"/>
        </p:scale>
        <p:origin x="3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CC7E94-31A0-4DA0-98AF-17D3E37C4B0C}"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132934688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C7E94-31A0-4DA0-98AF-17D3E37C4B0C}"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226308258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C7E94-31A0-4DA0-98AF-17D3E37C4B0C}"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203549791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22CC7E94-31A0-4DA0-98AF-17D3E37C4B0C}"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92568249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22CC7E94-31A0-4DA0-98AF-17D3E37C4B0C}"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197047789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C7E94-31A0-4DA0-98AF-17D3E37C4B0C}"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159872248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C7E94-31A0-4DA0-98AF-17D3E37C4B0C}"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177645476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CC7E94-31A0-4DA0-98AF-17D3E37C4B0C}"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373208317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CC7E94-31A0-4DA0-98AF-17D3E37C4B0C}"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212367524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3" y="609600"/>
            <a:ext cx="9905998" cy="711200"/>
          </a:xfrm>
        </p:spPr>
        <p:txBody>
          <a:bodyPr/>
          <a:lstStyle>
            <a:lvl1pPr>
              <a:defRPr/>
            </a:lvl1pPr>
          </a:lstStyle>
          <a:p>
            <a:r>
              <a:rPr lang="en-US" dirty="0" smtClean="0"/>
              <a:t>Angle/Magnitude criteria for root locus</a:t>
            </a:r>
            <a:endParaRPr lang="en-US" dirty="0"/>
          </a:p>
        </p:txBody>
      </p:sp>
      <p:sp>
        <p:nvSpPr>
          <p:cNvPr id="3" name="Content Placeholder 2"/>
          <p:cNvSpPr>
            <a:spLocks noGrp="1"/>
          </p:cNvSpPr>
          <p:nvPr>
            <p:ph idx="1"/>
          </p:nvPr>
        </p:nvSpPr>
        <p:spPr>
          <a:xfrm>
            <a:off x="1141413" y="1397001"/>
            <a:ext cx="9905998" cy="4394200"/>
          </a:xfrm>
        </p:spPr>
        <p:txBody>
          <a:bodyPr anchor="ct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2/1/2015</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Alpha Omega Engineering – San Luis Obispo, California – www.aoengr.com</a:t>
            </a:r>
            <a:endParaRPr lang="en-US" dirty="0"/>
          </a:p>
        </p:txBody>
      </p:sp>
      <p:sp>
        <p:nvSpPr>
          <p:cNvPr id="6" name="Slide Number Placeholder 5"/>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3010329412"/>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C7E94-31A0-4DA0-98AF-17D3E37C4B0C}"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49205807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CC7E94-31A0-4DA0-98AF-17D3E37C4B0C}"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188854735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CC7E94-31A0-4DA0-98AF-17D3E37C4B0C}" type="datetimeFigureOut">
              <a:rPr lang="en-US" smtClean="0"/>
              <a:t>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152323043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CC7E94-31A0-4DA0-98AF-17D3E37C4B0C}" type="datetimeFigureOut">
              <a:rPr lang="en-US" smtClean="0"/>
              <a:t>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1797888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C7E94-31A0-4DA0-98AF-17D3E37C4B0C}" type="datetimeFigureOut">
              <a:rPr lang="en-US" smtClean="0"/>
              <a:t>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414146831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C7E94-31A0-4DA0-98AF-17D3E37C4B0C}"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184744632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22CC7E94-31A0-4DA0-98AF-17D3E37C4B0C}" type="datetimeFigureOut">
              <a:rPr lang="en-US" smtClean="0"/>
              <a:t>2/1/2015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89D3E90F-5E34-49E4-89AA-44DDFBB295A5}" type="slidenum">
              <a:rPr lang="en-US" smtClean="0"/>
              <a:t>‹#›</a:t>
            </a:fld>
            <a:endParaRPr lang="en-US"/>
          </a:p>
        </p:txBody>
      </p:sp>
    </p:spTree>
    <p:extLst>
      <p:ext uri="{BB962C8B-B14F-4D97-AF65-F5344CB8AC3E}">
        <p14:creationId xmlns:p14="http://schemas.microsoft.com/office/powerpoint/2010/main" val="370432543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2CC7E94-31A0-4DA0-98AF-17D3E37C4B0C}" type="datetimeFigureOut">
              <a:rPr lang="en-US" smtClean="0"/>
              <a:t>2/1/2015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9D3E90F-5E34-49E4-89AA-44DDFBB295A5}" type="slidenum">
              <a:rPr lang="en-US" smtClean="0"/>
              <a:t>‹#›</a:t>
            </a:fld>
            <a:endParaRPr lang="en-US"/>
          </a:p>
        </p:txBody>
      </p:sp>
    </p:spTree>
    <p:extLst>
      <p:ext uri="{BB962C8B-B14F-4D97-AF65-F5344CB8AC3E}">
        <p14:creationId xmlns:p14="http://schemas.microsoft.com/office/powerpoint/2010/main" val="117612644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ransition spd="slow">
    <p:wipe/>
  </p:transition>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Angle and Magnitude Criteria for Root Locus</a:t>
            </a:r>
            <a:endParaRPr lang="en-US" dirty="0"/>
          </a:p>
        </p:txBody>
      </p:sp>
      <p:sp>
        <p:nvSpPr>
          <p:cNvPr id="3" name="Subtitle 2"/>
          <p:cNvSpPr>
            <a:spLocks noGrp="1"/>
          </p:cNvSpPr>
          <p:nvPr>
            <p:ph type="subTitle" idx="1"/>
          </p:nvPr>
        </p:nvSpPr>
        <p:spPr/>
        <p:txBody>
          <a:bodyPr/>
          <a:lstStyle/>
          <a:p>
            <a:r>
              <a:rPr lang="en-US" dirty="0" smtClean="0"/>
              <a:t>Alpha Omega Engineering, Inc.</a:t>
            </a:r>
          </a:p>
          <a:p>
            <a:r>
              <a:rPr lang="en-US" dirty="0" smtClean="0"/>
              <a:t>(www.aoengr.com)</a:t>
            </a:r>
          </a:p>
          <a:p>
            <a:r>
              <a:rPr lang="en-US" dirty="0" smtClean="0"/>
              <a:t>February 2015</a:t>
            </a:r>
          </a:p>
          <a:p>
            <a:r>
              <a:rPr lang="en-US" dirty="0" smtClean="0"/>
              <a:t>All rights reserved</a:t>
            </a:r>
            <a:endParaRPr lang="en-US" dirty="0"/>
          </a:p>
        </p:txBody>
      </p:sp>
    </p:spTree>
    <p:extLst>
      <p:ext uri="{BB962C8B-B14F-4D97-AF65-F5344CB8AC3E}">
        <p14:creationId xmlns:p14="http://schemas.microsoft.com/office/powerpoint/2010/main" val="232681742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a:xfrm>
            <a:off x="1141413" y="1397001"/>
            <a:ext cx="9905998" cy="719666"/>
          </a:xfrm>
        </p:spPr>
        <p:txBody>
          <a:bodyPr/>
          <a:lstStyle/>
          <a:p>
            <a:pPr marL="0" indent="0">
              <a:buNone/>
            </a:pPr>
            <a:r>
              <a:rPr lang="en-US" dirty="0" smtClean="0"/>
              <a:t>For this same system, what is the limit on K</a:t>
            </a:r>
            <a:r>
              <a:rPr lang="en-US" sz="1100" dirty="0" smtClean="0"/>
              <a:t>P</a:t>
            </a:r>
            <a:r>
              <a:rPr lang="en-US" dirty="0" smtClean="0"/>
              <a:t> to limit the %OS to 20%?</a:t>
            </a:r>
          </a:p>
          <a:p>
            <a:pPr marL="0" indent="0">
              <a:buNone/>
            </a:pPr>
            <a:endParaRPr lang="en-US" dirty="0"/>
          </a:p>
        </p:txBody>
      </p:sp>
      <p:pic>
        <p:nvPicPr>
          <p:cNvPr id="4" name="Picture 3"/>
          <p:cNvPicPr>
            <a:picLocks noChangeAspect="1"/>
          </p:cNvPicPr>
          <p:nvPr/>
        </p:nvPicPr>
        <p:blipFill>
          <a:blip r:embed="rId2"/>
          <a:stretch>
            <a:fillRect/>
          </a:stretch>
        </p:blipFill>
        <p:spPr>
          <a:xfrm>
            <a:off x="1312333" y="2192868"/>
            <a:ext cx="3000000" cy="4047619"/>
          </a:xfrm>
          <a:prstGeom prst="rect">
            <a:avLst/>
          </a:prstGeom>
        </p:spPr>
      </p:pic>
      <p:sp>
        <p:nvSpPr>
          <p:cNvPr id="6" name="Content Placeholder 2"/>
          <p:cNvSpPr txBox="1">
            <a:spLocks/>
          </p:cNvSpPr>
          <p:nvPr/>
        </p:nvSpPr>
        <p:spPr>
          <a:xfrm>
            <a:off x="1039813" y="1942164"/>
            <a:ext cx="5860520" cy="423334"/>
          </a:xfrm>
          <a:prstGeom prst="rect">
            <a:avLst/>
          </a:prstGeom>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dirty="0" smtClean="0"/>
              <a:t>Here’s a solution using </a:t>
            </a:r>
            <a:r>
              <a:rPr lang="en-US" dirty="0" err="1" smtClean="0"/>
              <a:t>Matlab</a:t>
            </a:r>
            <a:r>
              <a:rPr lang="en-US" dirty="0" smtClean="0"/>
              <a:t>:</a:t>
            </a:r>
          </a:p>
          <a:p>
            <a:pPr marL="0" indent="0">
              <a:buFont typeface="Arial"/>
              <a:buNone/>
            </a:pPr>
            <a:endParaRPr lang="en-US" dirty="0"/>
          </a:p>
        </p:txBody>
      </p:sp>
      <p:sp>
        <p:nvSpPr>
          <p:cNvPr id="7" name="Rectangular Callout 6"/>
          <p:cNvSpPr/>
          <p:nvPr/>
        </p:nvSpPr>
        <p:spPr>
          <a:xfrm>
            <a:off x="4483253" y="2269069"/>
            <a:ext cx="2417080" cy="508000"/>
          </a:xfrm>
          <a:prstGeom prst="wedgeRectCallout">
            <a:avLst>
              <a:gd name="adj1" fmla="val -61137"/>
              <a:gd name="adj2" fmla="val -275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latin typeface="Calibri" panose="020F0502020204030204" pitchFamily="34" charset="0"/>
              </a:rPr>
              <a:t>Use </a:t>
            </a:r>
            <a:r>
              <a:rPr lang="en-US" sz="1400" dirty="0" smtClean="0">
                <a:latin typeface="Symbol" panose="05050102010706020507" pitchFamily="18" charset="2"/>
              </a:rPr>
              <a:t>z</a:t>
            </a:r>
            <a:r>
              <a:rPr lang="en-US" sz="1400" dirty="0" smtClean="0">
                <a:latin typeface="Calibri" panose="020F0502020204030204" pitchFamily="34" charset="0"/>
              </a:rPr>
              <a:t>/%OS relationship to get </a:t>
            </a:r>
            <a:r>
              <a:rPr lang="en-US" sz="1400" dirty="0" smtClean="0">
                <a:latin typeface="Symbol" panose="05050102010706020507" pitchFamily="18" charset="2"/>
              </a:rPr>
              <a:t>z</a:t>
            </a:r>
            <a:r>
              <a:rPr lang="en-US" sz="1400" dirty="0" smtClean="0">
                <a:latin typeface="Calibri" panose="020F0502020204030204" pitchFamily="34" charset="0"/>
              </a:rPr>
              <a:t>.</a:t>
            </a:r>
            <a:endParaRPr lang="en-US" sz="1400" dirty="0">
              <a:latin typeface="Calibri" panose="020F0502020204030204" pitchFamily="34" charset="0"/>
            </a:endParaRPr>
          </a:p>
        </p:txBody>
      </p:sp>
      <p:sp>
        <p:nvSpPr>
          <p:cNvPr id="8" name="Rectangular Callout 7"/>
          <p:cNvSpPr/>
          <p:nvPr/>
        </p:nvSpPr>
        <p:spPr>
          <a:xfrm>
            <a:off x="4121986" y="2996264"/>
            <a:ext cx="2417080" cy="508000"/>
          </a:xfrm>
          <a:prstGeom prst="wedgeRectCallout">
            <a:avLst>
              <a:gd name="adj1" fmla="val -105623"/>
              <a:gd name="adj2" fmla="val 275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latin typeface="Calibri" panose="020F0502020204030204" pitchFamily="34" charset="0"/>
              </a:rPr>
              <a:t>Use </a:t>
            </a:r>
            <a:r>
              <a:rPr lang="en-US" sz="1400" dirty="0" smtClean="0">
                <a:latin typeface="Symbol" panose="05050102010706020507" pitchFamily="18" charset="2"/>
              </a:rPr>
              <a:t>z</a:t>
            </a:r>
            <a:r>
              <a:rPr lang="en-US" sz="1400" dirty="0" smtClean="0">
                <a:latin typeface="Calibri" panose="020F0502020204030204" pitchFamily="34" charset="0"/>
              </a:rPr>
              <a:t> to get </a:t>
            </a:r>
            <a:r>
              <a:rPr lang="en-US" sz="1400" dirty="0" smtClean="0">
                <a:latin typeface="Symbol" panose="05050102010706020507" pitchFamily="18" charset="2"/>
              </a:rPr>
              <a:t>q</a:t>
            </a:r>
            <a:r>
              <a:rPr lang="en-US" sz="1400" dirty="0" smtClean="0">
                <a:latin typeface="Calibri" panose="020F0502020204030204" pitchFamily="34" charset="0"/>
              </a:rPr>
              <a:t> on the plot of the complex plane.</a:t>
            </a:r>
            <a:endParaRPr lang="en-US" sz="1400" dirty="0">
              <a:latin typeface="Calibri" panose="020F0502020204030204" pitchFamily="34" charset="0"/>
            </a:endParaRPr>
          </a:p>
        </p:txBody>
      </p:sp>
      <p:sp>
        <p:nvSpPr>
          <p:cNvPr id="9" name="Rectangular Callout 8"/>
          <p:cNvSpPr/>
          <p:nvPr/>
        </p:nvSpPr>
        <p:spPr>
          <a:xfrm>
            <a:off x="4121986" y="3637180"/>
            <a:ext cx="2417080" cy="508000"/>
          </a:xfrm>
          <a:prstGeom prst="wedgeRectCallout">
            <a:avLst>
              <a:gd name="adj1" fmla="val -105623"/>
              <a:gd name="adj2" fmla="val 275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latin typeface="Calibri" panose="020F0502020204030204" pitchFamily="34" charset="0"/>
              </a:rPr>
              <a:t>Matlab’s</a:t>
            </a:r>
            <a:r>
              <a:rPr lang="en-US" sz="1400" dirty="0" smtClean="0">
                <a:latin typeface="Calibri" panose="020F0502020204030204" pitchFamily="34" charset="0"/>
              </a:rPr>
              <a:t> trig functions work with radians</a:t>
            </a:r>
            <a:r>
              <a:rPr lang="en-US" sz="1400" dirty="0" smtClean="0">
                <a:latin typeface="Calibri" panose="020F0502020204030204" pitchFamily="34" charset="0"/>
              </a:rPr>
              <a:t>.  </a:t>
            </a:r>
            <a:r>
              <a:rPr lang="en-US" sz="1400" dirty="0" smtClean="0">
                <a:latin typeface="Symbol" panose="05050102010706020507" pitchFamily="18" charset="2"/>
              </a:rPr>
              <a:t>q</a:t>
            </a:r>
            <a:r>
              <a:rPr lang="en-US" sz="1400" dirty="0" smtClean="0">
                <a:latin typeface="Calibri" panose="020F0502020204030204" pitchFamily="34" charset="0"/>
              </a:rPr>
              <a:t> = 62.9</a:t>
            </a:r>
            <a:r>
              <a:rPr lang="fr-FR" sz="1400" dirty="0" smtClean="0">
                <a:latin typeface="Calibri" panose="020F0502020204030204" pitchFamily="34" charset="0"/>
              </a:rPr>
              <a:t>°</a:t>
            </a:r>
            <a:r>
              <a:rPr lang="en-US" sz="1400" dirty="0" smtClean="0">
                <a:latin typeface="Calibri" panose="020F0502020204030204" pitchFamily="34" charset="0"/>
              </a:rPr>
              <a:t>.</a:t>
            </a:r>
            <a:endParaRPr lang="en-US" sz="1400" dirty="0">
              <a:latin typeface="Calibri" panose="020F0502020204030204" pitchFamily="34" charset="0"/>
            </a:endParaRPr>
          </a:p>
        </p:txBody>
      </p:sp>
      <p:sp>
        <p:nvSpPr>
          <p:cNvPr id="10" name="Rectangular Callout 9"/>
          <p:cNvSpPr/>
          <p:nvPr/>
        </p:nvSpPr>
        <p:spPr>
          <a:xfrm>
            <a:off x="4136726" y="4418879"/>
            <a:ext cx="2417080" cy="508000"/>
          </a:xfrm>
          <a:prstGeom prst="wedgeRectCallout">
            <a:avLst>
              <a:gd name="adj1" fmla="val -85306"/>
              <a:gd name="adj2"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latin typeface="Calibri" panose="020F0502020204030204" pitchFamily="34" charset="0"/>
              </a:rPr>
              <a:t>Now find the height up to the CL pole on the 20%OS line.</a:t>
            </a:r>
            <a:endParaRPr lang="en-US" sz="1400" dirty="0">
              <a:latin typeface="Calibri" panose="020F0502020204030204" pitchFamily="34" charset="0"/>
            </a:endParaRPr>
          </a:p>
        </p:txBody>
      </p:sp>
      <p:sp>
        <p:nvSpPr>
          <p:cNvPr id="11" name="Rectangular Callout 10"/>
          <p:cNvSpPr/>
          <p:nvPr/>
        </p:nvSpPr>
        <p:spPr>
          <a:xfrm>
            <a:off x="4248833" y="5638801"/>
            <a:ext cx="2417080" cy="820880"/>
          </a:xfrm>
          <a:prstGeom prst="wedgeRectCallout">
            <a:avLst>
              <a:gd name="adj1" fmla="val -85306"/>
              <a:gd name="adj2"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latin typeface="Calibri" panose="020F0502020204030204" pitchFamily="34" charset="0"/>
              </a:rPr>
              <a:t>The magnitudes of the two vectors from p1 and p2 are the same.  Find this magnitude.</a:t>
            </a:r>
            <a:endParaRPr lang="en-US" sz="1400" dirty="0">
              <a:latin typeface="Calibri" panose="020F0502020204030204" pitchFamily="34" charset="0"/>
            </a:endParaRPr>
          </a:p>
        </p:txBody>
      </p:sp>
      <p:sp>
        <p:nvSpPr>
          <p:cNvPr id="13" name="Rectangle 12"/>
          <p:cNvSpPr/>
          <p:nvPr/>
        </p:nvSpPr>
        <p:spPr>
          <a:xfrm>
            <a:off x="7916333" y="2895600"/>
            <a:ext cx="2732019" cy="3344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5961" y="3031715"/>
            <a:ext cx="3639319" cy="3017526"/>
          </a:xfrm>
          <a:prstGeom prst="rect">
            <a:avLst/>
          </a:prstGeom>
        </p:spPr>
      </p:pic>
      <p:sp>
        <p:nvSpPr>
          <p:cNvPr id="15" name="Rectangular Callout 14"/>
          <p:cNvSpPr/>
          <p:nvPr/>
        </p:nvSpPr>
        <p:spPr>
          <a:xfrm>
            <a:off x="4108794" y="3653068"/>
            <a:ext cx="2417080" cy="508000"/>
          </a:xfrm>
          <a:prstGeom prst="wedgeRectCallout">
            <a:avLst>
              <a:gd name="adj1" fmla="val 181962"/>
              <a:gd name="adj2" fmla="val 27749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latin typeface="Calibri" panose="020F0502020204030204" pitchFamily="34" charset="0"/>
              </a:rPr>
              <a:t>Matlab’s</a:t>
            </a:r>
            <a:r>
              <a:rPr lang="en-US" sz="1400" dirty="0" smtClean="0">
                <a:latin typeface="Calibri" panose="020F0502020204030204" pitchFamily="34" charset="0"/>
              </a:rPr>
              <a:t> trig functions work with radians</a:t>
            </a:r>
            <a:r>
              <a:rPr lang="en-US" sz="1400" dirty="0" smtClean="0">
                <a:latin typeface="Calibri" panose="020F0502020204030204" pitchFamily="34" charset="0"/>
              </a:rPr>
              <a:t>.  </a:t>
            </a:r>
            <a:r>
              <a:rPr lang="en-US" sz="1400" dirty="0" smtClean="0">
                <a:latin typeface="Symbol" panose="05050102010706020507" pitchFamily="18" charset="2"/>
              </a:rPr>
              <a:t>q</a:t>
            </a:r>
            <a:r>
              <a:rPr lang="en-US" sz="1400" dirty="0" smtClean="0">
                <a:latin typeface="Calibri" panose="020F0502020204030204" pitchFamily="34" charset="0"/>
              </a:rPr>
              <a:t> = 62.9</a:t>
            </a:r>
            <a:r>
              <a:rPr lang="fr-FR" sz="1400" dirty="0" smtClean="0">
                <a:latin typeface="Calibri" panose="020F0502020204030204" pitchFamily="34" charset="0"/>
              </a:rPr>
              <a:t>°</a:t>
            </a:r>
            <a:r>
              <a:rPr lang="en-US" sz="1400" dirty="0" smtClean="0">
                <a:latin typeface="Calibri" panose="020F0502020204030204" pitchFamily="34" charset="0"/>
              </a:rPr>
              <a:t>.</a:t>
            </a:r>
            <a:endParaRPr lang="en-US" sz="1400" dirty="0">
              <a:latin typeface="Calibri" panose="020F0502020204030204" pitchFamily="34" charset="0"/>
            </a:endParaRPr>
          </a:p>
        </p:txBody>
      </p:sp>
      <p:sp>
        <p:nvSpPr>
          <p:cNvPr id="16" name="Rectangular Callout 15"/>
          <p:cNvSpPr/>
          <p:nvPr/>
        </p:nvSpPr>
        <p:spPr>
          <a:xfrm>
            <a:off x="9223791" y="2066191"/>
            <a:ext cx="2417080" cy="508000"/>
          </a:xfrm>
          <a:prstGeom prst="wedgeRectCallout">
            <a:avLst>
              <a:gd name="adj1" fmla="val -56933"/>
              <a:gd name="adj2" fmla="val 1675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latin typeface="Calibri" panose="020F0502020204030204" pitchFamily="34" charset="0"/>
              </a:rPr>
              <a:t>This is where we want closed-loop poles.</a:t>
            </a:r>
            <a:endParaRPr lang="en-US" sz="1400" dirty="0">
              <a:latin typeface="Calibri" panose="020F0502020204030204" pitchFamily="34" charset="0"/>
            </a:endParaRPr>
          </a:p>
        </p:txBody>
      </p:sp>
    </p:spTree>
    <p:extLst>
      <p:ext uri="{BB962C8B-B14F-4D97-AF65-F5344CB8AC3E}">
        <p14:creationId xmlns:p14="http://schemas.microsoft.com/office/powerpoint/2010/main" val="809655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3"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20%OS, need K</a:t>
            </a:r>
            <a:r>
              <a:rPr lang="en-US" sz="1600" dirty="0" smtClean="0"/>
              <a:t>P</a:t>
            </a:r>
            <a:r>
              <a:rPr lang="en-US" dirty="0" smtClean="0"/>
              <a:t> = 79.4</a:t>
            </a:r>
            <a:endParaRPr lang="en-US" dirty="0"/>
          </a:p>
        </p:txBody>
      </p:sp>
      <p:pic>
        <p:nvPicPr>
          <p:cNvPr id="4" name="Picture 3"/>
          <p:cNvPicPr>
            <a:picLocks noChangeAspect="1"/>
          </p:cNvPicPr>
          <p:nvPr/>
        </p:nvPicPr>
        <p:blipFill>
          <a:blip r:embed="rId2"/>
          <a:stretch>
            <a:fillRect/>
          </a:stretch>
        </p:blipFill>
        <p:spPr>
          <a:xfrm>
            <a:off x="4883219" y="1811866"/>
            <a:ext cx="1104762" cy="961905"/>
          </a:xfrm>
          <a:prstGeom prst="rect">
            <a:avLst/>
          </a:prstGeom>
        </p:spPr>
      </p:pic>
      <mc:AlternateContent xmlns:mc="http://schemas.openxmlformats.org/markup-compatibility/2006">
        <mc:Choice xmlns:a14="http://schemas.microsoft.com/office/drawing/2010/main" Requires="a14">
          <p:sp>
            <p:nvSpPr>
              <p:cNvPr id="5" name="Rectangular Callout 4"/>
              <p:cNvSpPr/>
              <p:nvPr/>
            </p:nvSpPr>
            <p:spPr>
              <a:xfrm>
                <a:off x="5029199" y="3864504"/>
                <a:ext cx="1965479" cy="1731963"/>
              </a:xfrm>
              <a:prstGeom prst="wedgeRectCallout">
                <a:avLst>
                  <a:gd name="adj1" fmla="val -23377"/>
                  <a:gd name="adj2" fmla="val -111987"/>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𝑀</m:t>
                          </m:r>
                        </m:e>
                        <m:sub>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𝐾</m:t>
                              </m:r>
                            </m:e>
                            <m:sub>
                              <m:r>
                                <a:rPr lang="en-US" sz="1400" b="0" i="1" smtClean="0">
                                  <a:latin typeface="Cambria Math" panose="02040503050406030204" pitchFamily="18" charset="0"/>
                                </a:rPr>
                                <m:t>𝑃</m:t>
                              </m:r>
                            </m:sub>
                          </m:sSub>
                          <m:r>
                            <a:rPr lang="en-US" sz="1400" b="0" i="1" smtClean="0">
                              <a:latin typeface="Cambria Math" panose="02040503050406030204" pitchFamily="18" charset="0"/>
                            </a:rPr>
                            <m:t>𝐺𝐻</m:t>
                          </m:r>
                        </m:sub>
                      </m:sSub>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𝐾</m:t>
                              </m:r>
                            </m:e>
                            <m:sub>
                              <m:r>
                                <a:rPr lang="en-US" sz="1400" b="0" i="1" smtClean="0">
                                  <a:latin typeface="Cambria Math" panose="02040503050406030204" pitchFamily="18" charset="0"/>
                                </a:rPr>
                                <m:t>𝑃</m:t>
                              </m:r>
                            </m:sub>
                          </m:sSub>
                        </m:num>
                        <m:den>
                          <m:nary>
                            <m:naryPr>
                              <m:chr m:val="∏"/>
                              <m:subHide m:val="on"/>
                              <m:supHide m:val="on"/>
                              <m:ctrlPr>
                                <a:rPr lang="en-US" sz="1400" b="0" i="1" smtClean="0">
                                  <a:latin typeface="Cambria Math" panose="02040503050406030204" pitchFamily="18" charset="0"/>
                                </a:rPr>
                              </m:ctrlPr>
                            </m:naryPr>
                            <m:sub/>
                            <m:sup/>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𝑀</m:t>
                                  </m:r>
                                </m:e>
                                <m:sub>
                                  <m:r>
                                    <a:rPr lang="en-US" sz="1400" b="0" i="1" smtClean="0">
                                      <a:latin typeface="Cambria Math" panose="02040503050406030204" pitchFamily="18" charset="0"/>
                                    </a:rPr>
                                    <m:t>𝑝</m:t>
                                  </m:r>
                                </m:sub>
                              </m:sSub>
                            </m:e>
                          </m:nary>
                        </m:den>
                      </m:f>
                      <m:r>
                        <a:rPr lang="en-US" sz="1400" b="0" i="1" smtClean="0">
                          <a:latin typeface="Cambria Math" panose="02040503050406030204" pitchFamily="18" charset="0"/>
                        </a:rPr>
                        <m:t>=1</m:t>
                      </m:r>
                    </m:oMath>
                  </m:oMathPara>
                </a14:m>
                <a:endParaRPr lang="en-US" sz="1400" b="0" dirty="0" smtClean="0">
                  <a:latin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𝐾</m:t>
                          </m:r>
                        </m:e>
                        <m:sub>
                          <m:r>
                            <a:rPr lang="en-US" sz="1400" i="1">
                              <a:latin typeface="Cambria Math" panose="02040503050406030204" pitchFamily="18" charset="0"/>
                            </a:rPr>
                            <m:t>𝑃</m:t>
                          </m:r>
                        </m:sub>
                      </m:sSub>
                      <m:r>
                        <a:rPr lang="en-US" sz="1400" b="0" i="1" smtClean="0">
                          <a:latin typeface="Cambria Math" panose="02040503050406030204" pitchFamily="18" charset="0"/>
                        </a:rPr>
                        <m:t>=</m:t>
                      </m:r>
                      <m:nary>
                        <m:naryPr>
                          <m:chr m:val="∏"/>
                          <m:subHide m:val="on"/>
                          <m:supHide m:val="on"/>
                          <m:ctrlPr>
                            <a:rPr lang="en-US" sz="1400" i="1">
                              <a:latin typeface="Cambria Math" panose="02040503050406030204" pitchFamily="18" charset="0"/>
                            </a:rPr>
                          </m:ctrlPr>
                        </m:naryPr>
                        <m:sub/>
                        <m:sup/>
                        <m:e>
                          <m:sSub>
                            <m:sSubPr>
                              <m:ctrlPr>
                                <a:rPr lang="en-US" sz="1400" i="1">
                                  <a:latin typeface="Cambria Math" panose="02040503050406030204" pitchFamily="18" charset="0"/>
                                </a:rPr>
                              </m:ctrlPr>
                            </m:sSubPr>
                            <m:e>
                              <m:r>
                                <a:rPr lang="en-US" sz="1400" i="1">
                                  <a:latin typeface="Cambria Math" panose="02040503050406030204" pitchFamily="18" charset="0"/>
                                </a:rPr>
                                <m:t>𝑀</m:t>
                              </m:r>
                            </m:e>
                            <m:sub>
                              <m:r>
                                <a:rPr lang="en-US" sz="1400" i="1">
                                  <a:latin typeface="Cambria Math" panose="02040503050406030204" pitchFamily="18" charset="0"/>
                                </a:rPr>
                                <m:t>𝑝</m:t>
                              </m:r>
                            </m:sub>
                          </m:sSub>
                        </m:e>
                      </m:nary>
                      <m:r>
                        <a:rPr lang="en-US" sz="1400" b="0" i="1" smtClean="0">
                          <a:latin typeface="Cambria Math" panose="02040503050406030204" pitchFamily="18" charset="0"/>
                        </a:rPr>
                        <m:t>=</m:t>
                      </m:r>
                      <m:r>
                        <a:rPr lang="en-US" sz="1400" b="0" i="1" smtClean="0">
                          <a:latin typeface="Cambria Math" panose="02040503050406030204" pitchFamily="18" charset="0"/>
                        </a:rPr>
                        <m:t>𝑀</m:t>
                      </m:r>
                      <m:r>
                        <a:rPr lang="en-US" sz="1400" b="0" i="1" smtClean="0">
                          <a:latin typeface="Cambria Math" panose="02040503050406030204" pitchFamily="18" charset="0"/>
                        </a:rPr>
                        <m:t>∗</m:t>
                      </m:r>
                      <m:r>
                        <a:rPr lang="en-US" sz="1400" b="0" i="1" smtClean="0">
                          <a:latin typeface="Cambria Math" panose="02040503050406030204" pitchFamily="18" charset="0"/>
                        </a:rPr>
                        <m:t>𝑀</m:t>
                      </m:r>
                    </m:oMath>
                  </m:oMathPara>
                </a14:m>
                <a:endParaRPr lang="en-US" sz="1400" b="0" dirty="0" smtClean="0">
                  <a:latin typeface="Calibri" panose="020F0502020204030204" pitchFamily="34" charset="0"/>
                </a:endParaRPr>
              </a:p>
              <a:p>
                <a:pPr algn="ctr"/>
                <a:endParaRPr lang="en-US" sz="1400" dirty="0">
                  <a:latin typeface="Calibri" panose="020F0502020204030204" pitchFamily="34" charset="0"/>
                </a:endParaRPr>
              </a:p>
            </p:txBody>
          </p:sp>
        </mc:Choice>
        <mc:Fallback>
          <p:sp>
            <p:nvSpPr>
              <p:cNvPr id="5" name="Rectangular Callout 4"/>
              <p:cNvSpPr>
                <a:spLocks noRot="1" noChangeAspect="1" noMove="1" noResize="1" noEditPoints="1" noAdjustHandles="1" noChangeArrowheads="1" noChangeShapeType="1" noTextEdit="1"/>
              </p:cNvSpPr>
              <p:nvPr/>
            </p:nvSpPr>
            <p:spPr>
              <a:xfrm>
                <a:off x="5029199" y="3864504"/>
                <a:ext cx="1965479" cy="1731963"/>
              </a:xfrm>
              <a:prstGeom prst="wedgeRectCallout">
                <a:avLst>
                  <a:gd name="adj1" fmla="val -23377"/>
                  <a:gd name="adj2" fmla="val -111987"/>
                </a:avLst>
              </a:prstGeom>
              <a:blipFill rotWithShape="0">
                <a:blip r:embed="rId3"/>
                <a:stretch>
                  <a:fillRect l="-4000" r="-15385" b="-20474"/>
                </a:stretch>
              </a:blipFill>
            </p:spPr>
            <p:txBody>
              <a:bodyPr/>
              <a:lstStyle/>
              <a:p>
                <a:r>
                  <a:rPr lang="en-US">
                    <a:noFill/>
                  </a:rPr>
                  <a:t> </a:t>
                </a:r>
              </a:p>
            </p:txBody>
          </p:sp>
        </mc:Fallback>
      </mc:AlternateContent>
    </p:spTree>
    <p:extLst>
      <p:ext uri="{BB962C8B-B14F-4D97-AF65-F5344CB8AC3E}">
        <p14:creationId xmlns:p14="http://schemas.microsoft.com/office/powerpoint/2010/main" val="354105978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functions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3" y="1397001"/>
                <a:ext cx="9905998" cy="1684866"/>
              </a:xfrm>
            </p:spPr>
            <p:txBody>
              <a:bodyPr/>
              <a:lstStyle/>
              <a:p>
                <a:pPr marL="0" indent="0">
                  <a:buNone/>
                </a:pPr>
                <a:r>
                  <a:rPr lang="en-US" dirty="0" smtClean="0"/>
                  <a:t>Complex functions are like normal, real-valued functions except they can take complex inputs and produce complex results.</a:t>
                </a:r>
              </a:p>
              <a:p>
                <a:pPr marL="0" indent="0">
                  <a:buNone/>
                </a:pPr>
                <a:r>
                  <a:rPr lang="en-US" b="0" dirty="0" smtClean="0"/>
                  <a:t>Real function: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smtClean="0">
                    <a:latin typeface="+mj-lt"/>
                  </a:rPr>
                  <a:t> where </a:t>
                </a:r>
                <a14:m>
                  <m:oMath xmlns:m="http://schemas.openxmlformats.org/officeDocument/2006/math">
                    <m:r>
                      <a:rPr lang="en-US" b="0" i="1" smtClean="0">
                        <a:latin typeface="Cambria Math" panose="02040503050406030204" pitchFamily="18" charset="0"/>
                      </a:rPr>
                      <m:t>𝑥</m:t>
                    </m:r>
                  </m:oMath>
                </a14:m>
                <a:r>
                  <a:rPr lang="en-US" dirty="0" smtClean="0">
                    <a:latin typeface="+mj-lt"/>
                  </a:rPr>
                  <a:t> and </a:t>
                </a:r>
                <a14:m>
                  <m:oMath xmlns:m="http://schemas.openxmlformats.org/officeDocument/2006/math">
                    <m:r>
                      <a:rPr lang="en-US" b="0" i="1" smtClean="0">
                        <a:latin typeface="Cambria Math" panose="02040503050406030204" pitchFamily="18" charset="0"/>
                      </a:rPr>
                      <m:t>𝑦</m:t>
                    </m:r>
                  </m:oMath>
                </a14:m>
                <a:r>
                  <a:rPr lang="en-US" dirty="0" smtClean="0">
                    <a:latin typeface="+mj-lt"/>
                  </a:rPr>
                  <a:t> are real numbers</a:t>
                </a:r>
              </a:p>
              <a:p>
                <a:pPr marL="0" indent="0">
                  <a:buNone/>
                </a:pPr>
                <a:r>
                  <a:rPr lang="en-US" dirty="0" smtClean="0">
                    <a:latin typeface="+mj-lt"/>
                  </a:rPr>
                  <a:t>Complex Function: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b="0" i="1" smtClean="0">
                        <a:latin typeface="Cambria Math" panose="02040503050406030204" pitchFamily="18" charset="0"/>
                      </a:rPr>
                      <m:t>𝐹</m:t>
                    </m:r>
                    <m:d>
                      <m:dPr>
                        <m:ctrlPr>
                          <a:rPr lang="en-US" i="1">
                            <a:latin typeface="Cambria Math" panose="02040503050406030204" pitchFamily="18" charset="0"/>
                          </a:rPr>
                        </m:ctrlPr>
                      </m:dPr>
                      <m:e>
                        <m:r>
                          <a:rPr lang="en-US" b="0" i="1" smtClean="0">
                            <a:latin typeface="Cambria Math" panose="02040503050406030204" pitchFamily="18" charset="0"/>
                          </a:rPr>
                          <m:t>𝑠</m:t>
                        </m:r>
                      </m:e>
                    </m:d>
                    <m:r>
                      <a:rPr lang="en-US" i="1">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𝑠</m:t>
                    </m:r>
                  </m:oMath>
                </a14:m>
                <a:r>
                  <a:rPr lang="en-US" dirty="0"/>
                  <a:t> and </a:t>
                </a:r>
                <a14:m>
                  <m:oMath xmlns:m="http://schemas.openxmlformats.org/officeDocument/2006/math">
                    <m:r>
                      <a:rPr lang="en-US" i="1">
                        <a:latin typeface="Cambria Math" panose="02040503050406030204" pitchFamily="18" charset="0"/>
                      </a:rPr>
                      <m:t>𝑦</m:t>
                    </m:r>
                  </m:oMath>
                </a14:m>
                <a:r>
                  <a:rPr lang="en-US" dirty="0"/>
                  <a:t> are </a:t>
                </a:r>
                <a:r>
                  <a:rPr lang="en-US" dirty="0" smtClean="0"/>
                  <a:t>complex numbers</a:t>
                </a:r>
                <a:endParaRPr lang="en-US"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3" y="1397001"/>
                <a:ext cx="9905998" cy="1684866"/>
              </a:xfr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1141413" y="3158068"/>
                <a:ext cx="9905998" cy="112606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dirty="0" smtClean="0"/>
                  <a:t>Example:  </a:t>
                </a:r>
                <a14:m>
                  <m:oMath xmlns:m="http://schemas.openxmlformats.org/officeDocument/2006/math">
                    <m:r>
                      <a:rPr lang="en-US" i="1">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+9</m:t>
                    </m:r>
                  </m:oMath>
                </a14:m>
                <a:r>
                  <a:rPr lang="en-US" dirty="0" smtClean="0"/>
                  <a:t> is a complex function.  We put in a complex number (</a:t>
                </a:r>
                <a14:m>
                  <m:oMath xmlns:m="http://schemas.openxmlformats.org/officeDocument/2006/math">
                    <m:r>
                      <a:rPr lang="en-US" b="0" i="1" smtClean="0">
                        <a:latin typeface="Cambria Math" panose="02040503050406030204" pitchFamily="18" charset="0"/>
                      </a:rPr>
                      <m:t>𝑠</m:t>
                    </m:r>
                  </m:oMath>
                </a14:m>
                <a:r>
                  <a:rPr lang="en-US" dirty="0" smtClean="0"/>
                  <a:t>) and get out a complex result (</a:t>
                </a:r>
                <a14:m>
                  <m:oMath xmlns:m="http://schemas.openxmlformats.org/officeDocument/2006/math">
                    <m:r>
                      <a:rPr lang="en-US" b="0" i="1" smtClean="0">
                        <a:latin typeface="Cambria Math" panose="02040503050406030204" pitchFamily="18" charset="0"/>
                      </a:rPr>
                      <m:t>𝑦</m:t>
                    </m:r>
                  </m:oMath>
                </a14:m>
                <a:r>
                  <a:rPr lang="en-US" dirty="0" smtClean="0"/>
                  <a:t>).  </a:t>
                </a:r>
                <a:endParaRPr lang="en-US" dirty="0">
                  <a:latin typeface="+mj-lt"/>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1141413" y="3158068"/>
                <a:ext cx="9905998" cy="1126065"/>
              </a:xfrm>
              <a:prstGeom prst="rect">
                <a:avLst/>
              </a:prstGeom>
              <a:blipFill rotWithShape="0">
                <a:blip r:embed="rId3"/>
                <a:stretch>
                  <a:fillRect/>
                </a:stretch>
              </a:blipFill>
            </p:spPr>
            <p:txBody>
              <a:bodyPr/>
              <a:lstStyle/>
              <a:p>
                <a:r>
                  <a:rPr lang="en-US">
                    <a:noFill/>
                  </a:rPr>
                  <a:t> </a:t>
                </a:r>
              </a:p>
            </p:txBody>
          </p:sp>
        </mc:Fallback>
      </mc:AlternateContent>
      <p:sp>
        <p:nvSpPr>
          <p:cNvPr id="6" name="Rectangle 5"/>
          <p:cNvSpPr/>
          <p:nvPr/>
        </p:nvSpPr>
        <p:spPr>
          <a:xfrm>
            <a:off x="4470400" y="4267205"/>
            <a:ext cx="3056466" cy="7027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3330" y="4470405"/>
            <a:ext cx="2042164" cy="289561"/>
          </a:xfrm>
          <a:prstGeom prst="rect">
            <a:avLst/>
          </a:prstGeom>
        </p:spPr>
      </p:pic>
      <p:sp>
        <p:nvSpPr>
          <p:cNvPr id="7" name="Content Placeholder 2"/>
          <p:cNvSpPr txBox="1">
            <a:spLocks/>
          </p:cNvSpPr>
          <p:nvPr/>
        </p:nvSpPr>
        <p:spPr>
          <a:xfrm>
            <a:off x="1045634" y="4936069"/>
            <a:ext cx="9905998" cy="112606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dirty="0" smtClean="0"/>
              <a:t>Admittedly, this is a pretty lame function.  But it turns out that we don’t need to deal with functions much more complicated than this to establish what we want to here.</a:t>
            </a:r>
            <a:endParaRPr lang="en-US" dirty="0">
              <a:latin typeface="+mj-lt"/>
            </a:endParaRPr>
          </a:p>
        </p:txBody>
      </p:sp>
    </p:spTree>
    <p:extLst>
      <p:ext uri="{BB962C8B-B14F-4D97-AF65-F5344CB8AC3E}">
        <p14:creationId xmlns:p14="http://schemas.microsoft.com/office/powerpoint/2010/main" val="2253448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form of a complex number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3" y="1397001"/>
                <a:ext cx="9905998" cy="922866"/>
              </a:xfrm>
            </p:spPr>
            <p:txBody>
              <a:bodyPr/>
              <a:lstStyle/>
              <a:p>
                <a:pPr marL="0" indent="0">
                  <a:buNone/>
                </a:pPr>
                <a:r>
                  <a:rPr lang="en-US" dirty="0" smtClean="0"/>
                  <a:t>Complex numbers can be expressed in rectangular form: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=−2+</m:t>
                    </m:r>
                    <m: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∙3</m:t>
                    </m:r>
                  </m:oMath>
                </a14:m>
                <a:endParaRPr lang="en-US" dirty="0" smtClean="0"/>
              </a:p>
              <a:p>
                <a:pPr marL="0" indent="0">
                  <a:buNone/>
                </a:pPr>
                <a:r>
                  <a:rPr lang="en-US" dirty="0" smtClean="0"/>
                  <a:t>…or they can be expressed in polar form, using a magnitude and an angle.</a:t>
                </a: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3" y="1397001"/>
                <a:ext cx="9905998" cy="922866"/>
              </a:xfrm>
              <a:blipFill rotWithShape="0">
                <a:blip r:embed="rId2"/>
                <a:stretch>
                  <a:fillRect t="-12500"/>
                </a:stretch>
              </a:blipFill>
            </p:spPr>
            <p:txBody>
              <a:bodyPr/>
              <a:lstStyle/>
              <a:p>
                <a:r>
                  <a:rPr lang="en-US">
                    <a:noFill/>
                  </a:rPr>
                  <a:t> </a:t>
                </a:r>
              </a:p>
            </p:txBody>
          </p:sp>
        </mc:Fallback>
      </mc:AlternateContent>
      <p:sp>
        <p:nvSpPr>
          <p:cNvPr id="5" name="Rectangle 4"/>
          <p:cNvSpPr/>
          <p:nvPr/>
        </p:nvSpPr>
        <p:spPr>
          <a:xfrm>
            <a:off x="1498585" y="2252126"/>
            <a:ext cx="2091268" cy="203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431" y="2413668"/>
            <a:ext cx="1670307" cy="1658115"/>
          </a:xfrm>
          <a:prstGeom prst="rect">
            <a:avLst/>
          </a:prstGeom>
        </p:spPr>
      </p:pic>
      <mc:AlternateContent xmlns:mc="http://schemas.openxmlformats.org/markup-compatibility/2006" xmlns:a14="http://schemas.microsoft.com/office/drawing/2010/main">
        <mc:Choice Requires="a14">
          <p:sp>
            <p:nvSpPr>
              <p:cNvPr id="7" name="Content Placeholder 2"/>
              <p:cNvSpPr txBox="1">
                <a:spLocks/>
              </p:cNvSpPr>
              <p:nvPr/>
            </p:nvSpPr>
            <p:spPr>
              <a:xfrm>
                <a:off x="3770699" y="2523066"/>
                <a:ext cx="7007368" cy="176105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Font typeface="Arial"/>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13</m:t>
                          </m:r>
                        </m:e>
                      </m:rad>
                    </m:oMath>
                  </m:oMathPara>
                </a14:m>
                <a:endParaRPr lang="en-US" dirty="0" smtClean="0"/>
              </a:p>
              <a:p>
                <a:pPr marL="0" indent="0" algn="ctr">
                  <a:buFont typeface="Arial"/>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𝑎𝑟𝑐𝑡𝑎𝑛</m:t>
                      </m:r>
                      <m:d>
                        <m:dPr>
                          <m:ctrlPr>
                            <a:rPr lang="en-US" b="0" i="1" smtClean="0">
                              <a:latin typeface="Cambria Math" panose="02040503050406030204" pitchFamily="18" charset="0"/>
                              <a:ea typeface="Cambria Math" panose="02040503050406030204" pitchFamily="18" charset="0"/>
                            </a:rPr>
                          </m:ctrlPr>
                        </m:dPr>
                        <m:e>
                          <m:f>
                            <m:fPr>
                              <m:type m:val="lin"/>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−2</m:t>
                              </m:r>
                            </m:den>
                          </m:f>
                        </m:e>
                      </m:d>
                      <m:r>
                        <a:rPr lang="en-US" b="0" i="1" smtClean="0">
                          <a:latin typeface="Cambria Math" panose="02040503050406030204" pitchFamily="18" charset="0"/>
                          <a:ea typeface="Cambria Math" panose="02040503050406030204" pitchFamily="18" charset="0"/>
                        </a:rPr>
                        <m:t>=123.7°</m:t>
                      </m:r>
                    </m:oMath>
                  </m:oMathPara>
                </a14:m>
                <a:endParaRPr lang="en-US"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3770699" y="2523066"/>
                <a:ext cx="7007368" cy="1761059"/>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41643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a graphical way to evaluate transfer functions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3" y="1507067"/>
                <a:ext cx="9905998" cy="1532466"/>
              </a:xfrm>
            </p:spPr>
            <p:txBody>
              <a:bodyPr>
                <a:normAutofit/>
              </a:bodyPr>
              <a:lstStyle/>
              <a:p>
                <a:pPr marL="0" indent="0">
                  <a:buNone/>
                </a:pPr>
                <a:r>
                  <a:rPr lang="en-US" dirty="0" smtClean="0"/>
                  <a:t>If complex functions have the form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𝐺</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𝑚</m:t>
                                </m:r>
                              </m:sub>
                            </m:sSub>
                          </m:e>
                        </m:d>
                      </m:num>
                      <m:den>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𝑛</m:t>
                                </m:r>
                              </m:sub>
                            </m:sSub>
                          </m:e>
                        </m:d>
                      </m:den>
                    </m:f>
                  </m:oMath>
                </a14:m>
                <a:r>
                  <a:rPr lang="en-US" dirty="0" smtClean="0"/>
                  <a:t> , there is a special graphical way to evaluate them.  Note that this format is the normal format for the transfer functions used in control theory (a gain in the numerator, zeros in the numerator, and poles in the denominator).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3" y="1507067"/>
                <a:ext cx="9905998" cy="1532466"/>
              </a:xfr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1141413" y="2878667"/>
                <a:ext cx="9905998" cy="16002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dirty="0" smtClean="0"/>
                  <a:t>The procedure, by example:  Take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41.7</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+7)</m:t>
                        </m:r>
                      </m:den>
                    </m:f>
                  </m:oMath>
                </a14:m>
                <a:r>
                  <a:rPr lang="en-US" dirty="0" smtClean="0"/>
                  <a:t>  evaluated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=2+</m:t>
                    </m:r>
                    <m: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∙3</m:t>
                    </m:r>
                  </m:oMath>
                </a14:m>
                <a:endParaRPr lang="en-US" dirty="0" smtClean="0"/>
              </a:p>
              <a:p>
                <a:pPr marL="0" indent="0">
                  <a:buFont typeface="Arial"/>
                  <a:buNone/>
                </a:pPr>
                <a:r>
                  <a:rPr lang="en-US" dirty="0" smtClean="0"/>
                  <a:t>Plot the poles and the zeros on the complex plane and then draw vectors from each one to the point where we want to evaluate the function.</a:t>
                </a:r>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1141413" y="2878667"/>
                <a:ext cx="9905998" cy="1600200"/>
              </a:xfrm>
              <a:prstGeom prst="rect">
                <a:avLst/>
              </a:prstGeom>
              <a:blipFill rotWithShape="0">
                <a:blip r:embed="rId3"/>
                <a:stretch>
                  <a:fillRect/>
                </a:stretch>
              </a:blipFill>
            </p:spPr>
            <p:txBody>
              <a:bodyPr/>
              <a:lstStyle/>
              <a:p>
                <a:r>
                  <a:rPr lang="en-US">
                    <a:noFill/>
                  </a:rPr>
                  <a:t> </a:t>
                </a:r>
              </a:p>
            </p:txBody>
          </p:sp>
        </mc:Fallback>
      </mc:AlternateContent>
      <p:sp>
        <p:nvSpPr>
          <p:cNvPr id="5" name="Rectangle 4"/>
          <p:cNvSpPr/>
          <p:nvPr/>
        </p:nvSpPr>
        <p:spPr>
          <a:xfrm>
            <a:off x="1278465" y="4648200"/>
            <a:ext cx="2582334"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773" y="4750307"/>
            <a:ext cx="2267717" cy="1014986"/>
          </a:xfrm>
          <a:prstGeom prst="rect">
            <a:avLst/>
          </a:prstGeom>
        </p:spPr>
      </p:pic>
      <p:sp>
        <p:nvSpPr>
          <p:cNvPr id="7" name="Content Placeholder 2"/>
          <p:cNvSpPr txBox="1">
            <a:spLocks/>
          </p:cNvSpPr>
          <p:nvPr/>
        </p:nvSpPr>
        <p:spPr>
          <a:xfrm>
            <a:off x="4018107" y="4597908"/>
            <a:ext cx="7029304" cy="16002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dirty="0" smtClean="0"/>
              <a:t>To keep track of everything, label the magnitudes and the angles as shown, relating each to the pole or zero from which it leads.</a:t>
            </a:r>
            <a:endParaRPr lang="en-US" dirty="0"/>
          </a:p>
        </p:txBody>
      </p:sp>
    </p:spTree>
    <p:extLst>
      <p:ext uri="{BB962C8B-B14F-4D97-AF65-F5344CB8AC3E}">
        <p14:creationId xmlns:p14="http://schemas.microsoft.com/office/powerpoint/2010/main" val="14098709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complex function graphically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3" y="1397001"/>
                <a:ext cx="9905998" cy="1168399"/>
              </a:xfrm>
            </p:spPr>
            <p:txBody>
              <a:bodyPr/>
              <a:lstStyle/>
              <a:p>
                <a:pPr marL="0" indent="0">
                  <a:buNone/>
                </a:pPr>
                <a:r>
                  <a:rPr lang="en-US" dirty="0" smtClean="0"/>
                  <a:t>The result is found in magnitude/Angle format.  It is</a:t>
                </a:r>
              </a:p>
              <a:p>
                <a:pPr marL="0" indent="0" algn="ctr">
                  <a:buNone/>
                </a:pPr>
                <a14:m>
                  <m:oMath xmlns:m="http://schemas.openxmlformats.org/officeDocument/2006/math">
                    <m:r>
                      <a:rPr lang="en-US" b="0" i="1" smtClean="0">
                        <a:latin typeface="Cambria Math" panose="02040503050406030204" pitchFamily="18" charset="0"/>
                      </a:rPr>
                      <m:t>𝑚𝑎𝑔𝑛𝑖𝑡𝑢𝑑𝑒</m:t>
                    </m:r>
                    <m:r>
                      <a:rPr lang="en-US" b="0" i="1" smtClean="0">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𝐾</m:t>
                    </m:r>
                    <m:f>
                      <m:fPr>
                        <m:ctrlPr>
                          <a:rPr lang="en-US" b="0" i="1" smtClean="0">
                            <a:latin typeface="Cambria Math" panose="02040503050406030204" pitchFamily="18" charset="0"/>
                          </a:rPr>
                        </m:ctrlPr>
                      </m:fPr>
                      <m:num>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𝑧</m:t>
                                </m:r>
                              </m:sub>
                            </m:sSub>
                          </m:e>
                        </m:nary>
                      </m:num>
                      <m:den>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𝑝</m:t>
                                </m:r>
                              </m:sub>
                            </m:sSub>
                          </m:e>
                        </m:nary>
                      </m:den>
                    </m:f>
                  </m:oMath>
                </a14:m>
                <a:r>
                  <a:rPr lang="en-US" dirty="0" smtClean="0"/>
                  <a:t>  and  </a:t>
                </a:r>
                <a14:m>
                  <m:oMath xmlns:m="http://schemas.openxmlformats.org/officeDocument/2006/math">
                    <m:r>
                      <a:rPr lang="en-US" b="0" i="1" smtClean="0">
                        <a:latin typeface="Cambria Math" panose="02040503050406030204" pitchFamily="18" charset="0"/>
                      </a:rPr>
                      <m:t>𝑎𝑛𝑔𝑙𝑒</m:t>
                    </m:r>
                    <m:d>
                      <m:dPr>
                        <m:ctrlPr>
                          <a:rPr lang="en-US" b="0" i="1" smtClean="0">
                            <a:latin typeface="Cambria Math" panose="02040503050406030204" pitchFamily="18" charset="0"/>
                          </a:rPr>
                        </m:ctrlPr>
                      </m:dPr>
                      <m:e>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e>
                    </m:d>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𝑧</m:t>
                            </m:r>
                          </m:sub>
                        </m:sSub>
                      </m:e>
                    </m:nary>
                    <m:r>
                      <a:rPr lang="en-US" b="0" i="1" smtClean="0">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𝑝</m:t>
                            </m:r>
                          </m:sub>
                        </m:sSub>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3" y="1397001"/>
                <a:ext cx="9905998" cy="1168399"/>
              </a:xfrm>
              <a:blipFill rotWithShape="0">
                <a:blip r:embed="rId2"/>
                <a:stretch>
                  <a:fillRect/>
                </a:stretch>
              </a:blipFill>
            </p:spPr>
            <p:txBody>
              <a:bodyPr/>
              <a:lstStyle/>
              <a:p>
                <a:r>
                  <a:rPr lang="en-US">
                    <a:noFill/>
                  </a:rPr>
                  <a:t> </a:t>
                </a:r>
              </a:p>
            </p:txBody>
          </p:sp>
        </mc:Fallback>
      </mc:AlternateContent>
      <p:sp>
        <p:nvSpPr>
          <p:cNvPr id="4" name="Content Placeholder 2"/>
          <p:cNvSpPr txBox="1">
            <a:spLocks/>
          </p:cNvSpPr>
          <p:nvPr/>
        </p:nvSpPr>
        <p:spPr>
          <a:xfrm>
            <a:off x="1141413" y="2641602"/>
            <a:ext cx="3625320" cy="124459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dirty="0" smtClean="0"/>
              <a:t>Thus, for the example above:</a:t>
            </a:r>
          </a:p>
          <a:p>
            <a:pPr marL="0" indent="0">
              <a:buFont typeface="Arial"/>
              <a:buNone/>
            </a:pPr>
            <a:r>
              <a:rPr lang="en-US" dirty="0" smtClean="0"/>
              <a:t>  </a:t>
            </a:r>
            <a:endParaRPr lang="en-US" dirty="0"/>
          </a:p>
        </p:txBody>
      </p:sp>
      <p:sp>
        <p:nvSpPr>
          <p:cNvPr id="5" name="Rectangle 4"/>
          <p:cNvSpPr/>
          <p:nvPr/>
        </p:nvSpPr>
        <p:spPr>
          <a:xfrm>
            <a:off x="8465077" y="2769108"/>
            <a:ext cx="2582334"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2385" y="2871215"/>
            <a:ext cx="2267717" cy="1014986"/>
          </a:xfrm>
          <a:prstGeom prst="rect">
            <a:avLst/>
          </a:prstGeom>
        </p:spPr>
      </p:pic>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4142342576"/>
                  </p:ext>
                </p:extLst>
              </p:nvPr>
            </p:nvGraphicFramePr>
            <p:xfrm>
              <a:off x="1251468" y="3581400"/>
              <a:ext cx="6868057" cy="1750168"/>
            </p:xfrm>
            <a:graphic>
              <a:graphicData uri="http://schemas.openxmlformats.org/drawingml/2006/table">
                <a:tbl>
                  <a:tblPr firstRow="1" bandRow="1">
                    <a:tableStyleId>{5C22544A-7EE6-4342-B048-85BDC9FD1C3A}</a:tableStyleId>
                  </a:tblPr>
                  <a:tblGrid>
                    <a:gridCol w="1208633"/>
                    <a:gridCol w="3000892"/>
                    <a:gridCol w="2658532"/>
                  </a:tblGrid>
                  <a:tr h="397934">
                    <a:tc>
                      <a:txBody>
                        <a:bodyPr/>
                        <a:lstStyle/>
                        <a:p>
                          <a:pPr algn="ctr"/>
                          <a:endParaRPr lang="en-US" dirty="0"/>
                        </a:p>
                      </a:txBody>
                      <a:tcPr/>
                    </a:tc>
                    <a:tc>
                      <a:txBody>
                        <a:bodyPr/>
                        <a:lstStyle/>
                        <a:p>
                          <a:pPr algn="ctr"/>
                          <a:r>
                            <a:rPr lang="en-US" dirty="0" smtClean="0"/>
                            <a:t>M</a:t>
                          </a:r>
                          <a:endParaRPr lang="en-US" dirty="0"/>
                        </a:p>
                      </a:txBody>
                      <a:tcPr/>
                    </a:tc>
                    <a:tc>
                      <a:txBody>
                        <a:bodyPr/>
                        <a:lstStyle/>
                        <a:p>
                          <a:pPr algn="ctr"/>
                          <a:r>
                            <a:rPr lang="en-US" dirty="0" smtClean="0">
                              <a:latin typeface="Symbol" panose="05050102010706020507" pitchFamily="18" charset="2"/>
                            </a:rPr>
                            <a:t>q</a:t>
                          </a:r>
                          <a:endParaRPr lang="en-US" dirty="0">
                            <a:latin typeface="Symbol" panose="05050102010706020507" pitchFamily="18" charset="2"/>
                          </a:endParaRPr>
                        </a:p>
                      </a:txBody>
                      <a:tcPr/>
                    </a:tc>
                  </a:tr>
                  <a:tr h="372534">
                    <a:tc>
                      <a:txBody>
                        <a:bodyPr/>
                        <a:lstStyle/>
                        <a:p>
                          <a:pPr algn="ctr"/>
                          <a:r>
                            <a:rPr lang="en-US" dirty="0" smtClean="0"/>
                            <a:t>z1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25</m:t>
                                    </m:r>
                                  </m:e>
                                </m:rad>
                                <m:r>
                                  <a:rPr lang="en-US" b="0" i="1" smtClean="0">
                                    <a:latin typeface="Cambria Math" panose="02040503050406030204" pitchFamily="18" charset="0"/>
                                  </a:rPr>
                                  <m:t>=5</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arctan</m:t>
                                    </m:r>
                                  </m:fName>
                                  <m:e>
                                    <m:d>
                                      <m:dPr>
                                        <m:ctrlPr>
                                          <a:rPr lang="en-US" b="0" i="1" smtClean="0">
                                            <a:latin typeface="Cambria Math" panose="02040503050406030204" pitchFamily="18" charset="0"/>
                                          </a:rPr>
                                        </m:ctrlPr>
                                      </m:dPr>
                                      <m:e>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e>
                                    </m:d>
                                  </m:e>
                                </m:func>
                                <m:r>
                                  <a:rPr lang="en-US" b="0" i="0" smtClean="0">
                                    <a:latin typeface="Cambria Math" panose="02040503050406030204" pitchFamily="18" charset="0"/>
                                  </a:rPr>
                                  <m:t>=36.9</m:t>
                                </m:r>
                                <m:r>
                                  <a:rPr lang="en-US" b="0" i="1" smtClean="0">
                                    <a:latin typeface="Cambria Math" panose="02040503050406030204" pitchFamily="18" charset="0"/>
                                    <a:ea typeface="Cambria Math" panose="02040503050406030204" pitchFamily="18" charset="0"/>
                                  </a:rPr>
                                  <m:t>°</m:t>
                                </m:r>
                              </m:oMath>
                            </m:oMathPara>
                          </a14:m>
                          <a:endParaRPr lang="en-US" dirty="0"/>
                        </a:p>
                      </a:txBody>
                      <a:tcPr/>
                    </a:tc>
                  </a:tr>
                  <a:tr h="372534">
                    <a:tc>
                      <a:txBody>
                        <a:bodyPr/>
                        <a:lstStyle/>
                        <a:p>
                          <a:pPr algn="ctr"/>
                          <a:r>
                            <a:rPr lang="en-US" dirty="0" smtClean="0"/>
                            <a:t>p1</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panose="02040503050406030204" pitchFamily="18" charset="0"/>
                                          </a:rPr>
                                          <m:t>9</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90</m:t>
                                    </m:r>
                                  </m:e>
                                </m:rad>
                                <m:r>
                                  <a:rPr lang="en-US" b="0" i="1" smtClean="0">
                                    <a:latin typeface="Cambria Math" panose="02040503050406030204" pitchFamily="18" charset="0"/>
                                  </a:rPr>
                                  <m:t>=3</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10</m:t>
                                    </m:r>
                                  </m:e>
                                </m:rad>
                              </m:oMath>
                            </m:oMathPara>
                          </a14:m>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arctan</m:t>
                                    </m:r>
                                  </m:fName>
                                  <m:e>
                                    <m:d>
                                      <m:dPr>
                                        <m:ctrlPr>
                                          <a:rPr lang="en-US" b="0" i="1" smtClean="0">
                                            <a:latin typeface="Cambria Math" panose="02040503050406030204" pitchFamily="18" charset="0"/>
                                          </a:rPr>
                                        </m:ctrlPr>
                                      </m:dPr>
                                      <m:e>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9</m:t>
                                            </m:r>
                                          </m:den>
                                        </m:f>
                                      </m:e>
                                    </m:d>
                                  </m:e>
                                </m:func>
                                <m:r>
                                  <a:rPr lang="en-US" b="0" i="0" smtClean="0">
                                    <a:latin typeface="Cambria Math" panose="02040503050406030204" pitchFamily="18" charset="0"/>
                                  </a:rPr>
                                  <m:t>=18.4</m:t>
                                </m:r>
                                <m:r>
                                  <a:rPr lang="en-US" b="0" i="1" smtClean="0">
                                    <a:latin typeface="Cambria Math" panose="02040503050406030204" pitchFamily="18" charset="0"/>
                                    <a:ea typeface="Cambria Math" panose="02040503050406030204" pitchFamily="18" charset="0"/>
                                  </a:rPr>
                                  <m:t>°</m:t>
                                </m:r>
                              </m:oMath>
                            </m:oMathPara>
                          </a14:m>
                          <a:endParaRPr lang="en-US" dirty="0"/>
                        </a:p>
                      </a:txBody>
                      <a:tcPr/>
                    </a:tc>
                  </a:tr>
                  <a:tr h="372534">
                    <a:tc>
                      <a:txBody>
                        <a:bodyPr/>
                        <a:lstStyle/>
                        <a:p>
                          <a:pPr algn="ctr"/>
                          <a:r>
                            <a:rPr lang="en-US" dirty="0" smtClean="0"/>
                            <a:t>p2</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45</m:t>
                                    </m:r>
                                  </m:e>
                                </m:rad>
                                <m:r>
                                  <a:rPr lang="en-US" b="0" i="1" smtClean="0">
                                    <a:latin typeface="Cambria Math" panose="02040503050406030204" pitchFamily="18" charset="0"/>
                                  </a:rPr>
                                  <m:t>=3</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5</m:t>
                                    </m:r>
                                  </m:e>
                                </m:rad>
                              </m:oMath>
                            </m:oMathPara>
                          </a14:m>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arctan</m:t>
                                    </m:r>
                                  </m:fName>
                                  <m:e>
                                    <m:d>
                                      <m:dPr>
                                        <m:ctrlPr>
                                          <a:rPr lang="en-US" b="0" i="1" smtClean="0">
                                            <a:latin typeface="Cambria Math" panose="02040503050406030204" pitchFamily="18" charset="0"/>
                                          </a:rPr>
                                        </m:ctrlPr>
                                      </m:dPr>
                                      <m:e>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6</m:t>
                                            </m:r>
                                          </m:den>
                                        </m:f>
                                      </m:e>
                                    </m:d>
                                  </m:e>
                                </m:func>
                                <m:r>
                                  <a:rPr lang="en-US" b="0" i="0" smtClean="0">
                                    <a:latin typeface="Cambria Math" panose="02040503050406030204" pitchFamily="18" charset="0"/>
                                  </a:rPr>
                                  <m:t>=26.6</m:t>
                                </m:r>
                                <m:r>
                                  <a:rPr lang="en-US" b="0" i="1" smtClean="0">
                                    <a:latin typeface="Cambria Math" panose="02040503050406030204" pitchFamily="18" charset="0"/>
                                    <a:ea typeface="Cambria Math" panose="02040503050406030204" pitchFamily="18" charset="0"/>
                                  </a:rPr>
                                  <m:t>°</m:t>
                                </m:r>
                              </m:oMath>
                            </m:oMathPara>
                          </a14:m>
                          <a:endParaRPr lang="en-US" dirty="0"/>
                        </a:p>
                      </a:txBody>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4142342576"/>
                  </p:ext>
                </p:extLst>
              </p:nvPr>
            </p:nvGraphicFramePr>
            <p:xfrm>
              <a:off x="1251468" y="3581400"/>
              <a:ext cx="6868057" cy="1750168"/>
            </p:xfrm>
            <a:graphic>
              <a:graphicData uri="http://schemas.openxmlformats.org/drawingml/2006/table">
                <a:tbl>
                  <a:tblPr firstRow="1" bandRow="1">
                    <a:tableStyleId>{5C22544A-7EE6-4342-B048-85BDC9FD1C3A}</a:tableStyleId>
                  </a:tblPr>
                  <a:tblGrid>
                    <a:gridCol w="1208633"/>
                    <a:gridCol w="3000892"/>
                    <a:gridCol w="2658532"/>
                  </a:tblGrid>
                  <a:tr h="397934">
                    <a:tc>
                      <a:txBody>
                        <a:bodyPr/>
                        <a:lstStyle/>
                        <a:p>
                          <a:pPr algn="ctr"/>
                          <a:endParaRPr lang="en-US" dirty="0"/>
                        </a:p>
                      </a:txBody>
                      <a:tcPr/>
                    </a:tc>
                    <a:tc>
                      <a:txBody>
                        <a:bodyPr/>
                        <a:lstStyle/>
                        <a:p>
                          <a:pPr algn="ctr"/>
                          <a:r>
                            <a:rPr lang="en-US" dirty="0" smtClean="0"/>
                            <a:t>M</a:t>
                          </a:r>
                          <a:endParaRPr lang="en-US" dirty="0"/>
                        </a:p>
                      </a:txBody>
                      <a:tcPr/>
                    </a:tc>
                    <a:tc>
                      <a:txBody>
                        <a:bodyPr/>
                        <a:lstStyle/>
                        <a:p>
                          <a:pPr algn="ctr"/>
                          <a:r>
                            <a:rPr lang="en-US" dirty="0" smtClean="0">
                              <a:latin typeface="Symbol" panose="05050102010706020507" pitchFamily="18" charset="2"/>
                            </a:rPr>
                            <a:t>q</a:t>
                          </a:r>
                          <a:endParaRPr lang="en-US" dirty="0">
                            <a:latin typeface="Symbol" panose="05050102010706020507" pitchFamily="18" charset="2"/>
                          </a:endParaRPr>
                        </a:p>
                      </a:txBody>
                      <a:tcPr/>
                    </a:tc>
                  </a:tr>
                  <a:tr h="448882">
                    <a:tc>
                      <a:txBody>
                        <a:bodyPr/>
                        <a:lstStyle/>
                        <a:p>
                          <a:pPr algn="ctr"/>
                          <a:r>
                            <a:rPr lang="en-US" dirty="0" smtClean="0"/>
                            <a:t>z1</a:t>
                          </a:r>
                          <a:endParaRPr lang="en-US" dirty="0"/>
                        </a:p>
                      </a:txBody>
                      <a:tcPr/>
                    </a:tc>
                    <a:tc>
                      <a:txBody>
                        <a:bodyPr/>
                        <a:lstStyle/>
                        <a:p>
                          <a:endParaRPr lang="en-US"/>
                        </a:p>
                      </a:txBody>
                      <a:tcPr>
                        <a:blipFill rotWithShape="0">
                          <a:blip r:embed="rId4"/>
                          <a:stretch>
                            <a:fillRect l="-40365" t="-118919" r="-89452" b="-389189"/>
                          </a:stretch>
                        </a:blipFill>
                      </a:tcPr>
                    </a:tc>
                    <a:tc>
                      <a:txBody>
                        <a:bodyPr/>
                        <a:lstStyle/>
                        <a:p>
                          <a:endParaRPr lang="en-US"/>
                        </a:p>
                      </a:txBody>
                      <a:tcPr>
                        <a:blipFill rotWithShape="0">
                          <a:blip r:embed="rId4"/>
                          <a:stretch>
                            <a:fillRect l="-158716" t="-118919" r="-1147" b="-389189"/>
                          </a:stretch>
                        </a:blipFill>
                      </a:tcPr>
                    </a:tc>
                  </a:tr>
                  <a:tr h="451676">
                    <a:tc>
                      <a:txBody>
                        <a:bodyPr/>
                        <a:lstStyle/>
                        <a:p>
                          <a:pPr algn="ctr"/>
                          <a:r>
                            <a:rPr lang="en-US" dirty="0" smtClean="0"/>
                            <a:t>p1</a:t>
                          </a:r>
                          <a:endParaRPr lang="en-US" dirty="0"/>
                        </a:p>
                      </a:txBody>
                      <a:tcPr/>
                    </a:tc>
                    <a:tc>
                      <a:txBody>
                        <a:bodyPr/>
                        <a:lstStyle/>
                        <a:p>
                          <a:endParaRPr lang="en-US"/>
                        </a:p>
                      </a:txBody>
                      <a:tcPr>
                        <a:blipFill rotWithShape="0">
                          <a:blip r:embed="rId4"/>
                          <a:stretch>
                            <a:fillRect l="-40365" t="-216000" r="-89452" b="-284000"/>
                          </a:stretch>
                        </a:blipFill>
                      </a:tcPr>
                    </a:tc>
                    <a:tc>
                      <a:txBody>
                        <a:bodyPr/>
                        <a:lstStyle/>
                        <a:p>
                          <a:endParaRPr lang="en-US"/>
                        </a:p>
                      </a:txBody>
                      <a:tcPr>
                        <a:blipFill rotWithShape="0">
                          <a:blip r:embed="rId4"/>
                          <a:stretch>
                            <a:fillRect l="-158716" t="-216000" r="-1147" b="-284000"/>
                          </a:stretch>
                        </a:blipFill>
                      </a:tcPr>
                    </a:tc>
                  </a:tr>
                  <a:tr h="451676">
                    <a:tc>
                      <a:txBody>
                        <a:bodyPr/>
                        <a:lstStyle/>
                        <a:p>
                          <a:pPr algn="ctr"/>
                          <a:r>
                            <a:rPr lang="en-US" dirty="0" smtClean="0"/>
                            <a:t>p2</a:t>
                          </a:r>
                          <a:endParaRPr lang="en-US" dirty="0"/>
                        </a:p>
                      </a:txBody>
                      <a:tcPr/>
                    </a:tc>
                    <a:tc>
                      <a:txBody>
                        <a:bodyPr/>
                        <a:lstStyle/>
                        <a:p>
                          <a:endParaRPr lang="en-US"/>
                        </a:p>
                      </a:txBody>
                      <a:tcPr>
                        <a:blipFill rotWithShape="0">
                          <a:blip r:embed="rId4"/>
                          <a:stretch>
                            <a:fillRect l="-40365" t="-320270" r="-89452" b="-187838"/>
                          </a:stretch>
                        </a:blipFill>
                      </a:tcPr>
                    </a:tc>
                    <a:tc>
                      <a:txBody>
                        <a:bodyPr/>
                        <a:lstStyle/>
                        <a:p>
                          <a:endParaRPr lang="en-US"/>
                        </a:p>
                      </a:txBody>
                      <a:tcPr>
                        <a:blipFill rotWithShape="0">
                          <a:blip r:embed="rId4"/>
                          <a:stretch>
                            <a:fillRect l="-158716" t="-320270" r="-1147" b="-187838"/>
                          </a:stretch>
                        </a:blipFill>
                      </a:tcPr>
                    </a:tc>
                  </a:tr>
                </a:tbl>
              </a:graphicData>
            </a:graphic>
          </p:graphicFrame>
        </mc:Fallback>
      </mc:AlternateContent>
      <p:pic>
        <p:nvPicPr>
          <p:cNvPr id="9" name="Picture 8"/>
          <p:cNvPicPr>
            <a:picLocks noChangeAspect="1"/>
          </p:cNvPicPr>
          <p:nvPr/>
        </p:nvPicPr>
        <p:blipFill>
          <a:blip r:embed="rId5"/>
          <a:stretch>
            <a:fillRect/>
          </a:stretch>
        </p:blipFill>
        <p:spPr>
          <a:xfrm>
            <a:off x="6285705" y="5671638"/>
            <a:ext cx="4209524" cy="476190"/>
          </a:xfrm>
          <a:prstGeom prst="rect">
            <a:avLst/>
          </a:prstGeom>
        </p:spPr>
      </p:pic>
      <p:sp>
        <p:nvSpPr>
          <p:cNvPr id="10" name="Content Placeholder 2"/>
          <p:cNvSpPr txBox="1">
            <a:spLocks/>
          </p:cNvSpPr>
          <p:nvPr/>
        </p:nvSpPr>
        <p:spPr>
          <a:xfrm>
            <a:off x="5153026" y="5719747"/>
            <a:ext cx="1002241" cy="85616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dirty="0" smtClean="0"/>
              <a:t>Result:</a:t>
            </a:r>
          </a:p>
          <a:p>
            <a:pPr marL="0" indent="0">
              <a:buFont typeface="Arial"/>
              <a:buNone/>
            </a:pPr>
            <a:r>
              <a:rPr lang="en-US" dirty="0" smtClean="0"/>
              <a:t>  </a:t>
            </a:r>
            <a:endParaRPr lang="en-US" dirty="0"/>
          </a:p>
        </p:txBody>
      </p:sp>
    </p:spTree>
    <p:extLst>
      <p:ext uri="{BB962C8B-B14F-4D97-AF65-F5344CB8AC3E}">
        <p14:creationId xmlns:p14="http://schemas.microsoft.com/office/powerpoint/2010/main" val="15353838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0"/>
            <a:ext cx="10059987" cy="711200"/>
          </a:xfrm>
        </p:spPr>
        <p:txBody>
          <a:bodyPr>
            <a:normAutofit fontScale="90000"/>
          </a:bodyPr>
          <a:lstStyle/>
          <a:p>
            <a:r>
              <a:rPr lang="en-US" dirty="0" smtClean="0"/>
              <a:t>What does this have to do with a control loop?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3" y="1397001"/>
                <a:ext cx="7206720" cy="1498600"/>
              </a:xfrm>
            </p:spPr>
            <p:txBody>
              <a:bodyPr/>
              <a:lstStyle/>
              <a:p>
                <a:pPr marL="0" indent="0">
                  <a:buNone/>
                </a:pPr>
                <a:r>
                  <a:rPr lang="en-US" dirty="0" smtClean="0"/>
                  <a:t>Take a standard control loop with a P-only controller:</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𝐶𝐿</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𝐺</m:t>
                          </m:r>
                        </m:num>
                        <m:den>
                          <m:r>
                            <a:rPr lang="en-US" b="0" i="1" smtClean="0">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𝑃</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𝐺</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3" y="1397001"/>
                <a:ext cx="7206720" cy="1498600"/>
              </a:xfrm>
              <a:blipFill rotWithShape="0">
                <a:blip r:embed="rId2"/>
                <a:stretch>
                  <a:fillRect/>
                </a:stretch>
              </a:blipFill>
            </p:spPr>
            <p:txBody>
              <a:bodyPr/>
              <a:lstStyle/>
              <a:p>
                <a:r>
                  <a:rPr lang="en-US">
                    <a:noFill/>
                  </a:rPr>
                  <a:t> </a:t>
                </a:r>
              </a:p>
            </p:txBody>
          </p:sp>
        </mc:Fallback>
      </mc:AlternateContent>
      <p:sp>
        <p:nvSpPr>
          <p:cNvPr id="4" name="Rectangle 3"/>
          <p:cNvSpPr/>
          <p:nvPr/>
        </p:nvSpPr>
        <p:spPr>
          <a:xfrm>
            <a:off x="8636000" y="1634068"/>
            <a:ext cx="2201333" cy="1092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3872" y="1756834"/>
            <a:ext cx="2005588" cy="826010"/>
          </a:xfrm>
          <a:prstGeom prst="rect">
            <a:avLst/>
          </a:prstGeom>
        </p:spPr>
      </p:pic>
      <mc:AlternateContent xmlns:mc="http://schemas.openxmlformats.org/markup-compatibility/2006" xmlns:a14="http://schemas.microsoft.com/office/drawing/2010/main">
        <mc:Choice Requires="a14">
          <p:sp>
            <p:nvSpPr>
              <p:cNvPr id="6" name="Content Placeholder 2"/>
              <p:cNvSpPr txBox="1">
                <a:spLocks/>
              </p:cNvSpPr>
              <p:nvPr/>
            </p:nvSpPr>
            <p:spPr>
              <a:xfrm>
                <a:off x="1141412" y="2971802"/>
                <a:ext cx="10339387" cy="232833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dirty="0" smtClean="0"/>
                  <a:t>The characteristic equation is     </a:t>
                </a:r>
                <a14:m>
                  <m:oMath xmlns:m="http://schemas.openxmlformats.org/officeDocument/2006/math">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𝑃</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=0</m:t>
                    </m:r>
                  </m:oMath>
                </a14:m>
                <a:r>
                  <a:rPr lang="en-US" dirty="0" smtClean="0"/>
                  <a:t>  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𝑃</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=−1=1∠±</m:t>
                    </m:r>
                    <m:r>
                      <a:rPr lang="en-US" b="0" i="1" smtClean="0">
                        <a:latin typeface="Cambria Math" panose="02040503050406030204" pitchFamily="18" charset="0"/>
                        <a:ea typeface="Cambria Math" panose="02040503050406030204" pitchFamily="18" charset="0"/>
                      </a:rPr>
                      <m:t>180°</m:t>
                    </m:r>
                  </m:oMath>
                </a14:m>
                <a:endParaRPr lang="en-US" b="0" dirty="0" smtClean="0">
                  <a:ea typeface="Cambria Math" panose="02040503050406030204" pitchFamily="18" charset="0"/>
                </a:endParaRPr>
              </a:p>
              <a:p>
                <a:pPr marL="0" indent="0">
                  <a:buNone/>
                </a:pPr>
                <a:r>
                  <a:rPr lang="en-US" dirty="0" smtClean="0"/>
                  <a:t>This is a very important result, and here is why:  If a complex number satisfies the characteristic equation, then it is a root of the characteristic equation, and that makes it a closed-loop pole.  That means it is on the root locus.</a:t>
                </a:r>
              </a:p>
              <a:p>
                <a:pPr marL="0" indent="0">
                  <a:buNone/>
                </a:pPr>
                <a:endParaRPr lang="en-US" dirty="0" smtClean="0"/>
              </a:p>
              <a:p>
                <a:pPr marL="0" indent="0">
                  <a:buFont typeface="Arial"/>
                  <a:buNone/>
                </a:pPr>
                <a:endParaRPr lang="en-US"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141412" y="2971802"/>
                <a:ext cx="10339387" cy="2328332"/>
              </a:xfrm>
              <a:prstGeom prst="rect">
                <a:avLst/>
              </a:prstGeom>
              <a:blipFill rotWithShape="0">
                <a:blip r:embed="rId4"/>
                <a:stretch>
                  <a:fillRect/>
                </a:stretch>
              </a:blipFill>
            </p:spPr>
            <p:txBody>
              <a:bodyPr/>
              <a:lstStyle/>
              <a:p>
                <a:r>
                  <a:rPr lang="en-US">
                    <a:noFill/>
                  </a:rPr>
                  <a:t> </a:t>
                </a:r>
              </a:p>
            </p:txBody>
          </p:sp>
        </mc:Fallback>
      </mc:AlternateContent>
      <p:sp>
        <p:nvSpPr>
          <p:cNvPr id="8" name="Content Placeholder 2"/>
          <p:cNvSpPr txBox="1">
            <a:spLocks/>
          </p:cNvSpPr>
          <p:nvPr/>
        </p:nvSpPr>
        <p:spPr>
          <a:xfrm>
            <a:off x="1141412" y="4529668"/>
            <a:ext cx="10339387" cy="232833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dirty="0"/>
              <a:t>Thus one could find the root locus by evaluating every point in the complex plane using the graphical method demonstrated earlier.  Of course, this is impractical, as it would take a very long time.  Still this methodology and this result are useful for asking whether a certain point is on the root locus.</a:t>
            </a:r>
          </a:p>
          <a:p>
            <a:pPr marL="0" indent="0">
              <a:buNone/>
            </a:pPr>
            <a:endParaRPr lang="en-US" dirty="0" smtClean="0"/>
          </a:p>
          <a:p>
            <a:pPr marL="0" indent="0">
              <a:buFont typeface="Arial"/>
              <a:buNone/>
            </a:pPr>
            <a:endParaRPr lang="en-US" dirty="0"/>
          </a:p>
        </p:txBody>
      </p:sp>
    </p:spTree>
    <p:extLst>
      <p:ext uri="{BB962C8B-B14F-4D97-AF65-F5344CB8AC3E}">
        <p14:creationId xmlns:p14="http://schemas.microsoft.com/office/powerpoint/2010/main" val="34584585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 about the foregoing…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3" y="1397001"/>
                <a:ext cx="9905998" cy="5164666"/>
              </a:xfrm>
            </p:spPr>
            <p:txBody>
              <a:bodyPr/>
              <a:lstStyle/>
              <a:p>
                <a:r>
                  <a:rPr lang="en-US" dirty="0" smtClean="0"/>
                  <a:t>The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𝑃</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oMath>
                </a14:m>
                <a:r>
                  <a:rPr lang="en-US" dirty="0" smtClean="0"/>
                  <a:t> is the open-loop transfer function, not the closed-loop transfer function.</a:t>
                </a:r>
              </a:p>
              <a:p>
                <a:r>
                  <a:rPr lang="en-US" dirty="0" smtClean="0"/>
                  <a:t>The foregoing establishes two conditions about the open-loop transfer function for a point on the root locus:</a:t>
                </a:r>
              </a:p>
              <a:p>
                <a:pPr lvl="1"/>
                <a:r>
                  <a:rPr lang="en-US" dirty="0" smtClean="0"/>
                  <a:t>The </a:t>
                </a:r>
                <a:r>
                  <a:rPr lang="en-US" i="1" dirty="0" smtClean="0"/>
                  <a:t>magnitude criterion</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𝑃</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d>
                    <m:r>
                      <a:rPr lang="en-US" b="0" i="1" smtClean="0">
                        <a:latin typeface="Cambria Math" panose="02040503050406030204" pitchFamily="18" charset="0"/>
                      </a:rPr>
                      <m:t>=1</m:t>
                    </m:r>
                  </m:oMath>
                </a14:m>
                <a:endParaRPr lang="en-US" dirty="0" smtClean="0"/>
              </a:p>
              <a:p>
                <a:pPr lvl="1"/>
                <a:r>
                  <a:rPr lang="en-US" dirty="0" smtClean="0"/>
                  <a:t>The </a:t>
                </a:r>
                <a:r>
                  <a:rPr lang="en-US" i="1" dirty="0" smtClean="0"/>
                  <a:t>angle criterion</a:t>
                </a:r>
                <a:r>
                  <a:rPr lang="en-US" dirty="0" smtClean="0"/>
                  <a:t>:  </a:t>
                </a:r>
                <a:r>
                  <a:rPr lang="en-US" dirty="0" smtClean="0">
                    <a:latin typeface="Cambria Math" panose="02040503050406030204" pitchFamily="18" charset="0"/>
                    <a:ea typeface="Cambria Math" panose="02040503050406030204" pitchFamily="18" charset="0"/>
                  </a:rPr>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𝑃</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=±180°</m:t>
                    </m:r>
                  </m:oMath>
                </a14:m>
                <a:endParaRPr lang="en-US" dirty="0" smtClean="0"/>
              </a:p>
              <a:p>
                <a:r>
                  <a:rPr lang="en-US" dirty="0" smtClean="0"/>
                  <a:t>If the open-loop transfer function does not meet these two criteria evaluated at a particular </a:t>
                </a:r>
                <a14:m>
                  <m:oMath xmlns:m="http://schemas.openxmlformats.org/officeDocument/2006/math">
                    <m:r>
                      <a:rPr lang="en-US" b="0" i="1" smtClean="0">
                        <a:latin typeface="Cambria Math" panose="02040503050406030204" pitchFamily="18" charset="0"/>
                      </a:rPr>
                      <m:t>𝑠</m:t>
                    </m:r>
                  </m:oMath>
                </a14:m>
                <a:r>
                  <a:rPr lang="en-US" dirty="0" smtClean="0"/>
                  <a:t>, then that point in the complex plane is not on the root locus</a:t>
                </a:r>
              </a:p>
              <a:p>
                <a:r>
                  <a:rPr lang="en-US" dirty="0" smtClean="0"/>
                  <a:t>It is easy to meet the magnitude criterion:  Just set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𝑃</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e>
                        </m:d>
                      </m:den>
                    </m:f>
                  </m:oMath>
                </a14:m>
                <a:endParaRPr lang="en-US" dirty="0" smtClean="0"/>
              </a:p>
              <a:p>
                <a:r>
                  <a:rPr lang="en-US" dirty="0" smtClean="0"/>
                  <a:t>There is no trick like this for the angle criterion.  If a point does not meet the angle criterion, it simply is not on the root locus.</a:t>
                </a:r>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3" y="1397001"/>
                <a:ext cx="9905998" cy="5164666"/>
              </a:xfrm>
              <a:blipFill rotWithShape="0">
                <a:blip r:embed="rId2"/>
                <a:stretch>
                  <a:fillRect l="-1046" t="-2007"/>
                </a:stretch>
              </a:blipFill>
            </p:spPr>
            <p:txBody>
              <a:bodyPr/>
              <a:lstStyle/>
              <a:p>
                <a:r>
                  <a:rPr lang="en-US">
                    <a:noFill/>
                  </a:rPr>
                  <a:t> </a:t>
                </a:r>
              </a:p>
            </p:txBody>
          </p:sp>
        </mc:Fallback>
      </mc:AlternateContent>
    </p:spTree>
    <p:extLst>
      <p:ext uri="{BB962C8B-B14F-4D97-AF65-F5344CB8AC3E}">
        <p14:creationId xmlns:p14="http://schemas.microsoft.com/office/powerpoint/2010/main" val="296225337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t>Example: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𝑂𝐿</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num>
                      <m:den>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+3)(</m:t>
                        </m:r>
                        <m:r>
                          <a:rPr lang="en-US" b="0" i="1" smtClean="0">
                            <a:latin typeface="Cambria Math" panose="02040503050406030204" pitchFamily="18" charset="0"/>
                          </a:rPr>
                          <m:t>𝑠</m:t>
                        </m:r>
                        <m:r>
                          <a:rPr lang="en-US" b="0" i="1" smtClean="0">
                            <a:latin typeface="Cambria Math" panose="02040503050406030204" pitchFamily="18" charset="0"/>
                          </a:rPr>
                          <m:t>+6)</m:t>
                        </m:r>
                      </m:den>
                    </m:f>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t="-3419" b="-34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1763" y="1638300"/>
                <a:ext cx="7257520" cy="804332"/>
              </a:xfrm>
            </p:spPr>
            <p:txBody>
              <a:bodyPr/>
              <a:lstStyle/>
              <a:p>
                <a:pPr marL="0" indent="0">
                  <a:buNone/>
                </a:pPr>
                <a:r>
                  <a:rPr lang="en-US" dirty="0" smtClean="0"/>
                  <a:t>Determine whether or not the point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=−6+</m:t>
                    </m:r>
                    <m:r>
                      <a:rPr lang="en-US" b="0" i="1" smtClean="0">
                        <a:latin typeface="Cambria Math" panose="02040503050406030204" pitchFamily="18" charset="0"/>
                      </a:rPr>
                      <m:t>𝑗</m:t>
                    </m:r>
                    <m:r>
                      <a:rPr lang="en-US" b="0" i="1" smtClean="0">
                        <a:latin typeface="Cambria Math" panose="02040503050406030204" pitchFamily="18" charset="0"/>
                      </a:rPr>
                      <m:t>3</m:t>
                    </m:r>
                  </m:oMath>
                </a14:m>
                <a:r>
                  <a:rPr lang="en-US" dirty="0" smtClean="0"/>
                  <a:t> is on the root locus.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1763" y="1638300"/>
                <a:ext cx="7257520" cy="804332"/>
              </a:xfrm>
              <a:blipFill rotWithShape="0">
                <a:blip r:embed="rId3"/>
                <a:stretch>
                  <a:fillRect t="-12879"/>
                </a:stretch>
              </a:blipFill>
            </p:spPr>
            <p:txBody>
              <a:bodyPr/>
              <a:lstStyle/>
              <a:p>
                <a:r>
                  <a:rPr lang="en-US">
                    <a:noFill/>
                  </a:rPr>
                  <a:t> </a:t>
                </a:r>
              </a:p>
            </p:txBody>
          </p:sp>
        </mc:Fallback>
      </mc:AlternateContent>
      <p:sp>
        <p:nvSpPr>
          <p:cNvPr id="4" name="Rectangle 3"/>
          <p:cNvSpPr/>
          <p:nvPr/>
        </p:nvSpPr>
        <p:spPr>
          <a:xfrm>
            <a:off x="8534400" y="956733"/>
            <a:ext cx="2954866" cy="180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4634" y="1221400"/>
            <a:ext cx="2374397" cy="1350267"/>
          </a:xfrm>
          <a:prstGeom prst="rect">
            <a:avLst/>
          </a:prstGeom>
        </p:spPr>
      </p:pic>
      <mc:AlternateContent xmlns:mc="http://schemas.openxmlformats.org/markup-compatibility/2006" xmlns:a14="http://schemas.microsoft.com/office/drawing/2010/main">
        <mc:Choice Requires="a14">
          <p:sp>
            <p:nvSpPr>
              <p:cNvPr id="6" name="Content Placeholder 2"/>
              <p:cNvSpPr txBox="1">
                <a:spLocks/>
              </p:cNvSpPr>
              <p:nvPr/>
            </p:nvSpPr>
            <p:spPr>
              <a:xfrm>
                <a:off x="1131763" y="2760132"/>
                <a:ext cx="7257520" cy="80433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dirty="0" smtClean="0"/>
                  <a:t>From the graph it can be seen that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𝑝</m:t>
                        </m:r>
                        <m:r>
                          <a:rPr lang="en-US" b="0" i="1" smtClean="0">
                            <a:latin typeface="Cambria Math" panose="02040503050406030204" pitchFamily="18" charset="0"/>
                          </a:rPr>
                          <m:t>2</m:t>
                        </m:r>
                      </m:sub>
                    </m:sSub>
                    <m:r>
                      <a:rPr lang="en-US" b="0" i="1" smtClean="0">
                        <a:latin typeface="Cambria Math" panose="02040503050406030204" pitchFamily="18" charset="0"/>
                      </a:rPr>
                      <m:t>=90</m:t>
                    </m:r>
                    <m:r>
                      <a:rPr lang="en-US" b="0" i="1" smtClean="0">
                        <a:latin typeface="Cambria Math" panose="02040503050406030204" pitchFamily="18" charset="0"/>
                        <a:ea typeface="Cambria Math" panose="02040503050406030204" pitchFamily="18" charset="0"/>
                      </a:rPr>
                      <m:t>°</m:t>
                    </m:r>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𝑝</m:t>
                        </m:r>
                        <m:r>
                          <a:rPr lang="en-US" b="0" i="1" smtClean="0">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135</m:t>
                    </m:r>
                    <m:r>
                      <a:rPr lang="en-US" i="1">
                        <a:latin typeface="Cambria Math" panose="02040503050406030204" pitchFamily="18" charset="0"/>
                        <a:ea typeface="Cambria Math" panose="02040503050406030204" pitchFamily="18" charset="0"/>
                      </a:rPr>
                      <m:t>°</m:t>
                    </m:r>
                  </m:oMath>
                </a14:m>
                <a:r>
                  <a:rPr lang="en-US" dirty="0" smtClean="0"/>
                  <a:t> (you always measure the angles from the positive, real axis).  </a:t>
                </a:r>
              </a:p>
              <a:p>
                <a:pPr marL="0" indent="0">
                  <a:buFont typeface="Arial"/>
                  <a:buNone/>
                </a:pPr>
                <a:endParaRPr lang="en-US"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131763" y="2760132"/>
                <a:ext cx="7257520" cy="804332"/>
              </a:xfrm>
              <a:prstGeom prst="rect">
                <a:avLst/>
              </a:prstGeom>
              <a:blipFill rotWithShape="0">
                <a:blip r:embed="rId5"/>
                <a:stretch>
                  <a:fillRect t="-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1141413" y="3881964"/>
                <a:ext cx="10208745" cy="135043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lvl="1" indent="0">
                  <a:buNone/>
                </a:pPr>
                <a:r>
                  <a:rPr lang="en-US" dirty="0" smtClean="0"/>
                  <a:t>Thus </a:t>
                </a:r>
                <a:r>
                  <a:rPr lang="en-US" dirty="0" smtClean="0">
                    <a:latin typeface="Cambria Math" panose="02040503050406030204" pitchFamily="18" charset="0"/>
                    <a:ea typeface="Cambria Math" panose="02040503050406030204" pitchFamily="18" charset="0"/>
                  </a:rPr>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𝑃</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±180°</m:t>
                    </m:r>
                  </m:oMath>
                </a14:m>
                <a:r>
                  <a:rPr lang="en-US" dirty="0" smtClean="0"/>
                  <a:t>.  The point </a:t>
                </a:r>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=−6+</m:t>
                    </m:r>
                    <m:r>
                      <a:rPr lang="en-US" i="1">
                        <a:latin typeface="Cambria Math" panose="02040503050406030204" pitchFamily="18" charset="0"/>
                      </a:rPr>
                      <m:t>𝑗</m:t>
                    </m:r>
                    <m:r>
                      <a:rPr lang="en-US" i="1">
                        <a:latin typeface="Cambria Math" panose="02040503050406030204" pitchFamily="18" charset="0"/>
                      </a:rPr>
                      <m:t>3</m:t>
                    </m:r>
                  </m:oMath>
                </a14:m>
                <a:r>
                  <a:rPr lang="en-US" dirty="0" smtClean="0"/>
                  <a:t> does not meet the angle criterion and, thus, does not satisfy the characteristic equation and, thus, is not a closed-loop pole, and, thus, is not on the root locus, since the root locus is the location of the closed-loop poles as they move when </a:t>
                </a:r>
                <a:r>
                  <a:rPr lang="en-US" dirty="0" err="1" smtClean="0"/>
                  <a:t>K</a:t>
                </a:r>
                <a:r>
                  <a:rPr lang="en-US" sz="1200" dirty="0" err="1" smtClean="0"/>
                  <a:t>p</a:t>
                </a:r>
                <a:r>
                  <a:rPr lang="en-US" dirty="0" smtClean="0"/>
                  <a:t> varies from 0 to </a:t>
                </a:r>
                <a:r>
                  <a:rPr lang="en-US" dirty="0" smtClean="0">
                    <a:latin typeface="Cambria Math" panose="02040503050406030204" pitchFamily="18" charset="0"/>
                    <a:ea typeface="Cambria Math" panose="02040503050406030204" pitchFamily="18" charset="0"/>
                  </a:rPr>
                  <a:t>∞.</a:t>
                </a:r>
                <a:r>
                  <a:rPr lang="en-US" dirty="0" smtClean="0"/>
                  <a:t> </a:t>
                </a:r>
                <a:endParaRPr lang="en-US" dirty="0"/>
              </a:p>
              <a:p>
                <a:pPr marL="0" indent="0">
                  <a:buNone/>
                </a:pPr>
                <a:endParaRPr lang="en-US" dirty="0" smtClean="0"/>
              </a:p>
              <a:p>
                <a:pPr marL="0" indent="0">
                  <a:buFont typeface="Arial"/>
                  <a:buNone/>
                </a:pPr>
                <a:endParaRPr lang="en-US"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141413" y="3881964"/>
                <a:ext cx="10208745" cy="1350430"/>
              </a:xfrm>
              <a:prstGeom prst="rect">
                <a:avLst/>
              </a:prstGeom>
              <a:blipFill rotWithShape="0">
                <a:blip r:embed="rId6"/>
                <a:stretch>
                  <a:fillRect t="-22172"/>
                </a:stretch>
              </a:blipFill>
            </p:spPr>
            <p:txBody>
              <a:bodyPr/>
              <a:lstStyle/>
              <a:p>
                <a:r>
                  <a:rPr lang="en-US">
                    <a:noFill/>
                  </a:rPr>
                  <a:t> </a:t>
                </a:r>
              </a:p>
            </p:txBody>
          </p:sp>
        </mc:Fallback>
      </mc:AlternateContent>
      <p:sp>
        <p:nvSpPr>
          <p:cNvPr id="8" name="Content Placeholder 2"/>
          <p:cNvSpPr txBox="1">
            <a:spLocks/>
          </p:cNvSpPr>
          <p:nvPr/>
        </p:nvSpPr>
        <p:spPr>
          <a:xfrm>
            <a:off x="1204320" y="4914893"/>
            <a:ext cx="10208745" cy="17864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endParaRPr lang="en-US" dirty="0" smtClean="0"/>
          </a:p>
          <a:p>
            <a:pPr marL="0" indent="0">
              <a:buFont typeface="Arial"/>
              <a:buNone/>
            </a:pPr>
            <a:endParaRPr lang="en-US" dirty="0"/>
          </a:p>
        </p:txBody>
      </p:sp>
    </p:spTree>
    <p:extLst>
      <p:ext uri="{BB962C8B-B14F-4D97-AF65-F5344CB8AC3E}">
        <p14:creationId xmlns:p14="http://schemas.microsoft.com/office/powerpoint/2010/main" val="20632330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from this important case:	</a:t>
            </a:r>
            <a:endParaRPr lang="en-US" dirty="0"/>
          </a:p>
        </p:txBody>
      </p:sp>
      <p:sp>
        <p:nvSpPr>
          <p:cNvPr id="3" name="Content Placeholder 2"/>
          <p:cNvSpPr>
            <a:spLocks noGrp="1"/>
          </p:cNvSpPr>
          <p:nvPr>
            <p:ph idx="1"/>
          </p:nvPr>
        </p:nvSpPr>
        <p:spPr>
          <a:xfrm>
            <a:off x="1141413" y="1397001"/>
            <a:ext cx="9905998" cy="787399"/>
          </a:xfrm>
        </p:spPr>
        <p:txBody>
          <a:bodyPr/>
          <a:lstStyle/>
          <a:p>
            <a:pPr marL="0" indent="0">
              <a:buNone/>
            </a:pPr>
            <a:r>
              <a:rPr lang="en-US" dirty="0" smtClean="0"/>
              <a:t>It can also be determined what will happen in this important case, where the open-loop transfer function has two real poles and no zeros.</a:t>
            </a:r>
            <a:endParaRPr lang="en-US" dirty="0"/>
          </a:p>
        </p:txBody>
      </p:sp>
      <p:sp>
        <p:nvSpPr>
          <p:cNvPr id="4" name="Rectangle 3"/>
          <p:cNvSpPr/>
          <p:nvPr/>
        </p:nvSpPr>
        <p:spPr>
          <a:xfrm>
            <a:off x="2065860" y="2235200"/>
            <a:ext cx="3530600" cy="210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3527" y="2461766"/>
            <a:ext cx="2374397" cy="1655067"/>
          </a:xfrm>
          <a:prstGeom prst="rect">
            <a:avLst/>
          </a:prstGeom>
        </p:spPr>
      </p:pic>
      <mc:AlternateContent xmlns:mc="http://schemas.openxmlformats.org/markup-compatibility/2006" xmlns:a14="http://schemas.microsoft.com/office/drawing/2010/main">
        <mc:Choice Requires="a14">
          <p:sp>
            <p:nvSpPr>
              <p:cNvPr id="6" name="Content Placeholder 2"/>
              <p:cNvSpPr txBox="1">
                <a:spLocks/>
              </p:cNvSpPr>
              <p:nvPr/>
            </p:nvSpPr>
            <p:spPr>
              <a:xfrm>
                <a:off x="5774267" y="2260602"/>
                <a:ext cx="5621866" cy="245533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dirty="0" smtClean="0"/>
                  <a:t>It is only on a vertical line half-way between the two poles that the angle criterion will be met.  For that case,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=180°</m:t>
                    </m:r>
                  </m:oMath>
                </a14:m>
                <a:r>
                  <a:rPr lang="en-US" dirty="0" smtClean="0"/>
                  <a:t>.  With points on the vertical line at -4.5, the two vectors from p1 and p2 form an </a:t>
                </a:r>
                <a:r>
                  <a:rPr lang="en-US" dirty="0" err="1" smtClean="0"/>
                  <a:t>isosoles</a:t>
                </a:r>
                <a:r>
                  <a:rPr lang="en-US" dirty="0" smtClean="0"/>
                  <a:t> triangle.  Thus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𝑝</m:t>
                        </m:r>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oMath>
                </a14:m>
                <a:r>
                  <a:rPr lang="en-US" dirty="0" smtClean="0"/>
                  <a:t>, and the angle criterion is satisfied.</a:t>
                </a:r>
                <a:endParaRPr lang="en-US"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5774267" y="2260602"/>
                <a:ext cx="5621866" cy="2455332"/>
              </a:xfrm>
              <a:prstGeom prst="rect">
                <a:avLst/>
              </a:prstGeom>
              <a:blipFill rotWithShape="0">
                <a:blip r:embed="rId3"/>
                <a:stretch>
                  <a:fillRect/>
                </a:stretch>
              </a:blipFill>
            </p:spPr>
            <p:txBody>
              <a:bodyPr/>
              <a:lstStyle/>
              <a:p>
                <a:r>
                  <a:rPr lang="en-US">
                    <a:noFill/>
                  </a:rPr>
                  <a:t> </a:t>
                </a:r>
              </a:p>
            </p:txBody>
          </p:sp>
        </mc:Fallback>
      </mc:AlternateContent>
      <p:sp>
        <p:nvSpPr>
          <p:cNvPr id="7" name="Content Placeholder 2"/>
          <p:cNvSpPr txBox="1">
            <a:spLocks/>
          </p:cNvSpPr>
          <p:nvPr/>
        </p:nvSpPr>
        <p:spPr>
          <a:xfrm>
            <a:off x="1202267" y="4055536"/>
            <a:ext cx="10287000" cy="245533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dirty="0" smtClean="0"/>
              <a:t>Then for all points on this line, K</a:t>
            </a:r>
            <a:r>
              <a:rPr lang="en-US" sz="1100" dirty="0" smtClean="0"/>
              <a:t>P</a:t>
            </a:r>
            <a:r>
              <a:rPr lang="en-US" dirty="0" smtClean="0"/>
              <a:t> can be set to 1/|G</a:t>
            </a:r>
            <a:r>
              <a:rPr lang="en-US" dirty="0" smtClean="0">
                <a:latin typeface="Cambria Math" panose="02040503050406030204" pitchFamily="18" charset="0"/>
                <a:ea typeface="Cambria Math" panose="02040503050406030204" pitchFamily="18" charset="0"/>
              </a:rPr>
              <a:t>·</a:t>
            </a:r>
            <a:r>
              <a:rPr lang="en-US" dirty="0" smtClean="0"/>
              <a:t>H| to meet the  magnitude criterion.</a:t>
            </a:r>
            <a:endParaRPr lang="en-US" dirty="0"/>
          </a:p>
        </p:txBody>
      </p:sp>
    </p:spTree>
    <p:extLst>
      <p:ext uri="{BB962C8B-B14F-4D97-AF65-F5344CB8AC3E}">
        <p14:creationId xmlns:p14="http://schemas.microsoft.com/office/powerpoint/2010/main" val="36408823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4285</TotalTime>
  <Words>543</Words>
  <Application>Microsoft Office PowerPoint</Application>
  <PresentationFormat>Widescreen</PresentationFormat>
  <Paragraphs>74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 Math</vt:lpstr>
      <vt:lpstr>Century Gothic</vt:lpstr>
      <vt:lpstr>Symbol</vt:lpstr>
      <vt:lpstr>Mesh</vt:lpstr>
      <vt:lpstr>Angle and Magnitude Criteria for Root Locus</vt:lpstr>
      <vt:lpstr>Complex functions</vt:lpstr>
      <vt:lpstr>Polar form of a complex number</vt:lpstr>
      <vt:lpstr>There is a graphical way to evaluate transfer functions</vt:lpstr>
      <vt:lpstr>Evaluating complex function graphically</vt:lpstr>
      <vt:lpstr>What does this have to do with a control loop?</vt:lpstr>
      <vt:lpstr>Some observations about the foregoing…</vt:lpstr>
      <vt:lpstr>Example:  G_OL=K_p/((s+3)(s+6))</vt:lpstr>
      <vt:lpstr>Result from this important case: </vt:lpstr>
      <vt:lpstr>Another example</vt:lpstr>
      <vt:lpstr>For 20%OS, need KP = 79.4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of Things (IoT)</dc:title>
  <dc:creator>Frank Owen</dc:creator>
  <cp:lastModifiedBy>Frank Owen</cp:lastModifiedBy>
  <cp:revision>100</cp:revision>
  <dcterms:created xsi:type="dcterms:W3CDTF">2015-01-18T20:36:44Z</dcterms:created>
  <dcterms:modified xsi:type="dcterms:W3CDTF">2015-02-02T05:49:38Z</dcterms:modified>
</cp:coreProperties>
</file>